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7"/>
  </p:notesMasterIdLst>
  <p:sldIdLst>
    <p:sldId id="256" r:id="rId2"/>
    <p:sldId id="257" r:id="rId3"/>
    <p:sldId id="259" r:id="rId4"/>
    <p:sldId id="289" r:id="rId5"/>
    <p:sldId id="341" r:id="rId6"/>
    <p:sldId id="342" r:id="rId7"/>
    <p:sldId id="441" r:id="rId8"/>
    <p:sldId id="440" r:id="rId9"/>
    <p:sldId id="442" r:id="rId10"/>
    <p:sldId id="443" r:id="rId11"/>
    <p:sldId id="444" r:id="rId12"/>
    <p:sldId id="472" r:id="rId13"/>
    <p:sldId id="471" r:id="rId14"/>
    <p:sldId id="445" r:id="rId15"/>
    <p:sldId id="446" r:id="rId16"/>
    <p:sldId id="447" r:id="rId17"/>
    <p:sldId id="457" r:id="rId18"/>
    <p:sldId id="449" r:id="rId19"/>
    <p:sldId id="448" r:id="rId20"/>
    <p:sldId id="450" r:id="rId21"/>
    <p:sldId id="451" r:id="rId22"/>
    <p:sldId id="452" r:id="rId23"/>
    <p:sldId id="453" r:id="rId24"/>
    <p:sldId id="454" r:id="rId25"/>
    <p:sldId id="456" r:id="rId26"/>
    <p:sldId id="478" r:id="rId27"/>
    <p:sldId id="479" r:id="rId28"/>
    <p:sldId id="480" r:id="rId29"/>
    <p:sldId id="458" r:id="rId30"/>
    <p:sldId id="473" r:id="rId31"/>
    <p:sldId id="475" r:id="rId32"/>
    <p:sldId id="460" r:id="rId33"/>
    <p:sldId id="476" r:id="rId34"/>
    <p:sldId id="477" r:id="rId35"/>
    <p:sldId id="527" r:id="rId36"/>
    <p:sldId id="459" r:id="rId37"/>
    <p:sldId id="474" r:id="rId38"/>
    <p:sldId id="461" r:id="rId39"/>
    <p:sldId id="463" r:id="rId40"/>
    <p:sldId id="462" r:id="rId41"/>
    <p:sldId id="481" r:id="rId42"/>
    <p:sldId id="483" r:id="rId43"/>
    <p:sldId id="482" r:id="rId44"/>
    <p:sldId id="484" r:id="rId45"/>
    <p:sldId id="485" r:id="rId46"/>
    <p:sldId id="486" r:id="rId47"/>
    <p:sldId id="487" r:id="rId48"/>
    <p:sldId id="488" r:id="rId49"/>
    <p:sldId id="489" r:id="rId50"/>
    <p:sldId id="490" r:id="rId51"/>
    <p:sldId id="491" r:id="rId52"/>
    <p:sldId id="492" r:id="rId53"/>
    <p:sldId id="493" r:id="rId54"/>
    <p:sldId id="494" r:id="rId55"/>
    <p:sldId id="495" r:id="rId56"/>
    <p:sldId id="520" r:id="rId57"/>
    <p:sldId id="496" r:id="rId58"/>
    <p:sldId id="497" r:id="rId59"/>
    <p:sldId id="498" r:id="rId60"/>
    <p:sldId id="499" r:id="rId61"/>
    <p:sldId id="500" r:id="rId62"/>
    <p:sldId id="501" r:id="rId63"/>
    <p:sldId id="502" r:id="rId64"/>
    <p:sldId id="503" r:id="rId65"/>
    <p:sldId id="504" r:id="rId66"/>
    <p:sldId id="505" r:id="rId67"/>
    <p:sldId id="506" r:id="rId68"/>
    <p:sldId id="522" r:id="rId69"/>
    <p:sldId id="507" r:id="rId70"/>
    <p:sldId id="508" r:id="rId71"/>
    <p:sldId id="509" r:id="rId72"/>
    <p:sldId id="511" r:id="rId73"/>
    <p:sldId id="512" r:id="rId74"/>
    <p:sldId id="510" r:id="rId75"/>
    <p:sldId id="513" r:id="rId76"/>
    <p:sldId id="464" r:id="rId77"/>
    <p:sldId id="465" r:id="rId78"/>
    <p:sldId id="466" r:id="rId79"/>
    <p:sldId id="468" r:id="rId80"/>
    <p:sldId id="467" r:id="rId81"/>
    <p:sldId id="519" r:id="rId82"/>
    <p:sldId id="516" r:id="rId83"/>
    <p:sldId id="470" r:id="rId84"/>
    <p:sldId id="514" r:id="rId85"/>
    <p:sldId id="517" r:id="rId86"/>
    <p:sldId id="469" r:id="rId87"/>
    <p:sldId id="518" r:id="rId88"/>
    <p:sldId id="523" r:id="rId89"/>
    <p:sldId id="524" r:id="rId90"/>
    <p:sldId id="526" r:id="rId91"/>
    <p:sldId id="525" r:id="rId92"/>
    <p:sldId id="528" r:id="rId93"/>
    <p:sldId id="530" r:id="rId94"/>
    <p:sldId id="529" r:id="rId95"/>
    <p:sldId id="531" r:id="rId9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Montserrat" panose="00000500000000000000" pitchFamily="2" charset="0"/>
      <p:regular r:id="rId102"/>
      <p:bold r:id="rId103"/>
      <p:italic r:id="rId104"/>
      <p:boldItalic r:id="rId105"/>
    </p:embeddedFont>
    <p:embeddedFont>
      <p:font typeface="Montserrat Black" panose="00000A00000000000000" pitchFamily="2" charset="0"/>
      <p:bold r:id="rId106"/>
      <p:boldItalic r:id="rId107"/>
    </p:embeddedFont>
    <p:embeddedFont>
      <p:font typeface="Raleway" pitchFamily="2" charset="0"/>
      <p:regular r:id="rId108"/>
      <p:bold r:id="rId109"/>
      <p:italic r:id="rId110"/>
      <p:boldItalic r:id="rId111"/>
    </p:embeddedFont>
    <p:embeddedFont>
      <p:font typeface="Raleway Black" pitchFamily="2" charset="0"/>
      <p:bold r:id="rId112"/>
      <p:boldItalic r:id="rId113"/>
    </p:embeddedFont>
    <p:embeddedFont>
      <p:font typeface="Raleway ExtraBold" pitchFamily="2" charset="0"/>
      <p:bold r:id="rId114"/>
      <p:boldItalic r:id="rId115"/>
    </p:embeddedFont>
    <p:embeddedFont>
      <p:font typeface="Raleway Medium" pitchFamily="2" charset="0"/>
      <p:regular r:id="rId116"/>
      <p:bold r:id="rId117"/>
      <p:italic r:id="rId118"/>
      <p:boldItalic r:id="rId119"/>
    </p:embeddedFont>
    <p:embeddedFont>
      <p:font typeface="Raleway SemiBold" pitchFamily="2" charset="0"/>
      <p:regular r:id="rId120"/>
      <p:bold r:id="rId121"/>
      <p:italic r:id="rId122"/>
      <p:boldItalic r:id="rId1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6" roundtripDataSignature="AMtx7mgnc/+banOJ+aIoocm+ziCy4jNe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824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20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5.fntdata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10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5.fntdata"/><Relationship Id="rId123" Type="http://schemas.openxmlformats.org/officeDocument/2006/relationships/font" Target="fonts/font2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6.fntdata"/><Relationship Id="rId118" Type="http://schemas.openxmlformats.org/officeDocument/2006/relationships/font" Target="fonts/font21.fntdata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6.fntdata"/><Relationship Id="rId108" Type="http://schemas.openxmlformats.org/officeDocument/2006/relationships/font" Target="fonts/font1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7.fntdata"/><Relationship Id="rId119" Type="http://schemas.openxmlformats.org/officeDocument/2006/relationships/font" Target="fonts/font22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7.fntdata"/><Relationship Id="rId120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3.fntdata"/><Relationship Id="rId115" Type="http://schemas.openxmlformats.org/officeDocument/2006/relationships/font" Target="fonts/font18.fntdata"/><Relationship Id="rId136" Type="http://customschemas.google.com/relationships/presentationmetadata" Target="meta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121" Type="http://schemas.openxmlformats.org/officeDocument/2006/relationships/font" Target="fonts/font2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9.fntdata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122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ea90fcb22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ea90fcb22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906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822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710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221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437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463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979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009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176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731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ea90fcb22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ea90fcb22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205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918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4563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703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085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530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630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888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3528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983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4571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841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4604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2539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4821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9482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6632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595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555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094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3599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8221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6994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1687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6932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717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5158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4012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7169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3812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144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0802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2459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8288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976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5321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3129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6030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9238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3126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786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631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298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5798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3323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1790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6057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4399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7124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2680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917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0054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300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9237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4920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4811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4288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5864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87504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14098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388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5461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59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240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1510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5669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1157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3706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4381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38143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14192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20789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4554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07131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306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70690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95735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12964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52802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571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0632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83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.Capa01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gfea90fcb22_0_33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gfea90fcb22_0_3300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4" name="Google Shape;14;gfea90fcb22_0_3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628" y="2047734"/>
            <a:ext cx="1989675" cy="1046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.Botoes">
  <p:cSld name="10_Title Slid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fea90fcb22_0_33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fea90fcb22_0_3398"/>
          <p:cNvSpPr txBox="1">
            <a:spLocks noGrp="1"/>
          </p:cNvSpPr>
          <p:nvPr>
            <p:ph type="title"/>
          </p:nvPr>
        </p:nvSpPr>
        <p:spPr>
          <a:xfrm>
            <a:off x="491129" y="825900"/>
            <a:ext cx="38673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gfea90fcb22_0_3398"/>
          <p:cNvSpPr txBox="1">
            <a:spLocks noGrp="1"/>
          </p:cNvSpPr>
          <p:nvPr>
            <p:ph type="title" idx="2"/>
          </p:nvPr>
        </p:nvSpPr>
        <p:spPr>
          <a:xfrm>
            <a:off x="491129" y="540713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gfea90fcb22_0_3398"/>
          <p:cNvCxnSpPr/>
          <p:nvPr/>
        </p:nvCxnSpPr>
        <p:spPr>
          <a:xfrm>
            <a:off x="551285" y="1584074"/>
            <a:ext cx="488700" cy="0"/>
          </a:xfrm>
          <a:prstGeom prst="straightConnector1">
            <a:avLst/>
          </a:prstGeom>
          <a:noFill/>
          <a:ln w="25400" cap="flat" cmpd="sng">
            <a:solidFill>
              <a:srgbClr val="0C70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gfea90fcb22_0_3398"/>
          <p:cNvSpPr txBox="1">
            <a:spLocks noGrp="1"/>
          </p:cNvSpPr>
          <p:nvPr>
            <p:ph type="title" idx="3"/>
          </p:nvPr>
        </p:nvSpPr>
        <p:spPr>
          <a:xfrm>
            <a:off x="491429" y="1719188"/>
            <a:ext cx="3825900" cy="238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gfea90fcb22_0_3398"/>
          <p:cNvSpPr txBox="1">
            <a:spLocks noGrp="1"/>
          </p:cNvSpPr>
          <p:nvPr>
            <p:ph type="body" idx="1"/>
          </p:nvPr>
        </p:nvSpPr>
        <p:spPr>
          <a:xfrm>
            <a:off x="491129" y="2007713"/>
            <a:ext cx="38259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16" name="Google Shape;116;gfea90fcb22_0_3398"/>
          <p:cNvSpPr txBox="1">
            <a:spLocks noGrp="1"/>
          </p:cNvSpPr>
          <p:nvPr>
            <p:ph type="title" idx="4"/>
          </p:nvPr>
        </p:nvSpPr>
        <p:spPr>
          <a:xfrm>
            <a:off x="4485410" y="1719188"/>
            <a:ext cx="3825900" cy="238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gfea90fcb22_0_3398"/>
          <p:cNvSpPr txBox="1">
            <a:spLocks noGrp="1"/>
          </p:cNvSpPr>
          <p:nvPr>
            <p:ph type="body" idx="5"/>
          </p:nvPr>
        </p:nvSpPr>
        <p:spPr>
          <a:xfrm>
            <a:off x="4485110" y="2007713"/>
            <a:ext cx="38259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18" name="Google Shape;118;gfea90fcb22_0_3398"/>
          <p:cNvSpPr>
            <a:spLocks noGrp="1"/>
          </p:cNvSpPr>
          <p:nvPr>
            <p:ph type="pic" idx="6"/>
          </p:nvPr>
        </p:nvSpPr>
        <p:spPr>
          <a:xfrm>
            <a:off x="551294" y="2910019"/>
            <a:ext cx="3720600" cy="1771500"/>
          </a:xfrm>
          <a:prstGeom prst="roundRect">
            <a:avLst>
              <a:gd name="adj" fmla="val 4599"/>
            </a:avLst>
          </a:prstGeom>
          <a:noFill/>
          <a:ln>
            <a:noFill/>
          </a:ln>
        </p:spPr>
      </p:sp>
      <p:sp>
        <p:nvSpPr>
          <p:cNvPr id="119" name="Google Shape;119;gfea90fcb22_0_3398"/>
          <p:cNvSpPr/>
          <p:nvPr/>
        </p:nvSpPr>
        <p:spPr>
          <a:xfrm>
            <a:off x="4485232" y="2910012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fea90fcb22_0_3398"/>
          <p:cNvSpPr txBox="1">
            <a:spLocks noGrp="1"/>
          </p:cNvSpPr>
          <p:nvPr>
            <p:ph type="title" idx="7"/>
          </p:nvPr>
        </p:nvSpPr>
        <p:spPr>
          <a:xfrm>
            <a:off x="4485278" y="2910019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gfea90fcb22_0_3398"/>
          <p:cNvSpPr txBox="1">
            <a:spLocks noGrp="1"/>
          </p:cNvSpPr>
          <p:nvPr>
            <p:ph type="body" idx="8"/>
          </p:nvPr>
        </p:nvSpPr>
        <p:spPr>
          <a:xfrm>
            <a:off x="4485110" y="3221381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gfea90fcb22_0_3398"/>
          <p:cNvSpPr/>
          <p:nvPr/>
        </p:nvSpPr>
        <p:spPr>
          <a:xfrm>
            <a:off x="4485232" y="3907662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fea90fcb22_0_3398"/>
          <p:cNvSpPr txBox="1">
            <a:spLocks noGrp="1"/>
          </p:cNvSpPr>
          <p:nvPr>
            <p:ph type="title" idx="9"/>
          </p:nvPr>
        </p:nvSpPr>
        <p:spPr>
          <a:xfrm>
            <a:off x="4485278" y="3907669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gfea90fcb22_0_3398"/>
          <p:cNvSpPr txBox="1">
            <a:spLocks noGrp="1"/>
          </p:cNvSpPr>
          <p:nvPr>
            <p:ph type="body" idx="13"/>
          </p:nvPr>
        </p:nvSpPr>
        <p:spPr>
          <a:xfrm>
            <a:off x="4485110" y="4219031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gfea90fcb22_0_3398"/>
          <p:cNvSpPr/>
          <p:nvPr/>
        </p:nvSpPr>
        <p:spPr>
          <a:xfrm>
            <a:off x="6679700" y="3907662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fea90fcb22_0_3398"/>
          <p:cNvSpPr txBox="1">
            <a:spLocks noGrp="1"/>
          </p:cNvSpPr>
          <p:nvPr>
            <p:ph type="title" idx="14"/>
          </p:nvPr>
        </p:nvSpPr>
        <p:spPr>
          <a:xfrm>
            <a:off x="6679746" y="3907669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gfea90fcb22_0_3398"/>
          <p:cNvSpPr txBox="1">
            <a:spLocks noGrp="1"/>
          </p:cNvSpPr>
          <p:nvPr>
            <p:ph type="body" idx="15"/>
          </p:nvPr>
        </p:nvSpPr>
        <p:spPr>
          <a:xfrm>
            <a:off x="6679577" y="4219031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gfea90fcb22_0_3398"/>
          <p:cNvSpPr/>
          <p:nvPr/>
        </p:nvSpPr>
        <p:spPr>
          <a:xfrm>
            <a:off x="6679700" y="2910012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fea90fcb22_0_3398"/>
          <p:cNvSpPr txBox="1">
            <a:spLocks noGrp="1"/>
          </p:cNvSpPr>
          <p:nvPr>
            <p:ph type="title" idx="16"/>
          </p:nvPr>
        </p:nvSpPr>
        <p:spPr>
          <a:xfrm>
            <a:off x="6679746" y="2910019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gfea90fcb22_0_3398"/>
          <p:cNvSpPr txBox="1">
            <a:spLocks noGrp="1"/>
          </p:cNvSpPr>
          <p:nvPr>
            <p:ph type="body" idx="17"/>
          </p:nvPr>
        </p:nvSpPr>
        <p:spPr>
          <a:xfrm>
            <a:off x="6679577" y="3221381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ea90fcb22_0_3420"/>
          <p:cNvSpPr/>
          <p:nvPr/>
        </p:nvSpPr>
        <p:spPr>
          <a:xfrm>
            <a:off x="0" y="1600200"/>
            <a:ext cx="3940500" cy="3543300"/>
          </a:xfrm>
          <a:prstGeom prst="round1Rect">
            <a:avLst>
              <a:gd name="adj" fmla="val 37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gfea90fcb22_0_34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fea90fcb22_0_3420"/>
          <p:cNvSpPr txBox="1">
            <a:spLocks noGrp="1"/>
          </p:cNvSpPr>
          <p:nvPr>
            <p:ph type="title"/>
          </p:nvPr>
        </p:nvSpPr>
        <p:spPr>
          <a:xfrm>
            <a:off x="355739" y="794306"/>
            <a:ext cx="3825900" cy="66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fea90fcb22_0_3420"/>
          <p:cNvSpPr txBox="1">
            <a:spLocks noGrp="1"/>
          </p:cNvSpPr>
          <p:nvPr>
            <p:ph type="title" idx="2"/>
          </p:nvPr>
        </p:nvSpPr>
        <p:spPr>
          <a:xfrm>
            <a:off x="355739" y="509119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fea90fcb22_0_3420"/>
          <p:cNvSpPr txBox="1">
            <a:spLocks noGrp="1"/>
          </p:cNvSpPr>
          <p:nvPr>
            <p:ph type="title" idx="3"/>
          </p:nvPr>
        </p:nvSpPr>
        <p:spPr>
          <a:xfrm>
            <a:off x="4477870" y="463388"/>
            <a:ext cx="3825900" cy="238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7" name="Google Shape;137;gfea90fcb22_0_3420"/>
          <p:cNvSpPr txBox="1">
            <a:spLocks noGrp="1"/>
          </p:cNvSpPr>
          <p:nvPr>
            <p:ph type="body" idx="1"/>
          </p:nvPr>
        </p:nvSpPr>
        <p:spPr>
          <a:xfrm>
            <a:off x="4477570" y="751913"/>
            <a:ext cx="3825900" cy="797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38" name="Google Shape;138;gfea90fcb22_0_3420"/>
          <p:cNvSpPr txBox="1">
            <a:spLocks noGrp="1"/>
          </p:cNvSpPr>
          <p:nvPr>
            <p:ph type="title" idx="4"/>
          </p:nvPr>
        </p:nvSpPr>
        <p:spPr>
          <a:xfrm>
            <a:off x="4477870" y="1741744"/>
            <a:ext cx="3825900" cy="238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9" name="Google Shape;139;gfea90fcb22_0_3420"/>
          <p:cNvSpPr txBox="1">
            <a:spLocks noGrp="1"/>
          </p:cNvSpPr>
          <p:nvPr>
            <p:ph type="body" idx="5"/>
          </p:nvPr>
        </p:nvSpPr>
        <p:spPr>
          <a:xfrm>
            <a:off x="4477570" y="2030269"/>
            <a:ext cx="3825900" cy="797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40" name="Google Shape;140;gfea90fcb22_0_3420"/>
          <p:cNvSpPr>
            <a:spLocks noGrp="1"/>
          </p:cNvSpPr>
          <p:nvPr>
            <p:ph type="pic" idx="6"/>
          </p:nvPr>
        </p:nvSpPr>
        <p:spPr>
          <a:xfrm>
            <a:off x="3940511" y="3075581"/>
            <a:ext cx="2601600" cy="20679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gfea90fcb22_0_3420"/>
          <p:cNvSpPr>
            <a:spLocks noGrp="1"/>
          </p:cNvSpPr>
          <p:nvPr>
            <p:ph type="pic" idx="7"/>
          </p:nvPr>
        </p:nvSpPr>
        <p:spPr>
          <a:xfrm>
            <a:off x="6542255" y="3075581"/>
            <a:ext cx="2601600" cy="20679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gfea90fcb22_0_3420"/>
          <p:cNvSpPr txBox="1">
            <a:spLocks noGrp="1"/>
          </p:cNvSpPr>
          <p:nvPr>
            <p:ph type="title" idx="8"/>
          </p:nvPr>
        </p:nvSpPr>
        <p:spPr>
          <a:xfrm>
            <a:off x="1159402" y="1813800"/>
            <a:ext cx="2563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gfea90fcb22_0_3420"/>
          <p:cNvSpPr txBox="1">
            <a:spLocks noGrp="1"/>
          </p:cNvSpPr>
          <p:nvPr>
            <p:ph type="body" idx="9"/>
          </p:nvPr>
        </p:nvSpPr>
        <p:spPr>
          <a:xfrm>
            <a:off x="1159209" y="2347650"/>
            <a:ext cx="2563800" cy="58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gfea90fcb22_0_3420"/>
          <p:cNvSpPr txBox="1"/>
          <p:nvPr/>
        </p:nvSpPr>
        <p:spPr>
          <a:xfrm>
            <a:off x="-44411" y="1701675"/>
            <a:ext cx="10734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</a:t>
            </a:r>
            <a:endParaRPr sz="26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5" name="Google Shape;145;gfea90fcb22_0_3420"/>
          <p:cNvSpPr txBox="1">
            <a:spLocks noGrp="1"/>
          </p:cNvSpPr>
          <p:nvPr>
            <p:ph type="title" idx="13"/>
          </p:nvPr>
        </p:nvSpPr>
        <p:spPr>
          <a:xfrm>
            <a:off x="1159402" y="2878613"/>
            <a:ext cx="2563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gfea90fcb22_0_3420"/>
          <p:cNvSpPr txBox="1">
            <a:spLocks noGrp="1"/>
          </p:cNvSpPr>
          <p:nvPr>
            <p:ph type="body" idx="14"/>
          </p:nvPr>
        </p:nvSpPr>
        <p:spPr>
          <a:xfrm>
            <a:off x="1159209" y="3412463"/>
            <a:ext cx="2563800" cy="58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gfea90fcb22_0_3420"/>
          <p:cNvSpPr txBox="1"/>
          <p:nvPr/>
        </p:nvSpPr>
        <p:spPr>
          <a:xfrm>
            <a:off x="-44411" y="2766488"/>
            <a:ext cx="10734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02</a:t>
            </a:r>
            <a:endParaRPr sz="26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8" name="Google Shape;148;gfea90fcb22_0_3420"/>
          <p:cNvSpPr txBox="1">
            <a:spLocks noGrp="1"/>
          </p:cNvSpPr>
          <p:nvPr>
            <p:ph type="title" idx="15"/>
          </p:nvPr>
        </p:nvSpPr>
        <p:spPr>
          <a:xfrm>
            <a:off x="1159402" y="4111856"/>
            <a:ext cx="2563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gfea90fcb22_0_3420"/>
          <p:cNvSpPr txBox="1">
            <a:spLocks noGrp="1"/>
          </p:cNvSpPr>
          <p:nvPr>
            <p:ph type="body" idx="16"/>
          </p:nvPr>
        </p:nvSpPr>
        <p:spPr>
          <a:xfrm>
            <a:off x="1159209" y="4645706"/>
            <a:ext cx="2563800" cy="58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gfea90fcb22_0_3420"/>
          <p:cNvSpPr txBox="1"/>
          <p:nvPr/>
        </p:nvSpPr>
        <p:spPr>
          <a:xfrm>
            <a:off x="-44411" y="3999731"/>
            <a:ext cx="10734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</a:t>
            </a:r>
            <a:endParaRPr sz="26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Slide">
  <p:cSld name="16_Title Slid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ea90fcb22_0_3440"/>
          <p:cNvSpPr/>
          <p:nvPr/>
        </p:nvSpPr>
        <p:spPr>
          <a:xfrm rot="5400000">
            <a:off x="-557936" y="557851"/>
            <a:ext cx="5143500" cy="4027800"/>
          </a:xfrm>
          <a:prstGeom prst="round2SameRect">
            <a:avLst>
              <a:gd name="adj1" fmla="val 3965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gfea90fcb22_0_34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fea90fcb22_0_3440"/>
          <p:cNvSpPr txBox="1">
            <a:spLocks noGrp="1"/>
          </p:cNvSpPr>
          <p:nvPr>
            <p:ph type="title"/>
          </p:nvPr>
        </p:nvSpPr>
        <p:spPr>
          <a:xfrm>
            <a:off x="315904" y="719119"/>
            <a:ext cx="3460200" cy="1048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gfea90fcb22_0_3440"/>
          <p:cNvSpPr txBox="1">
            <a:spLocks noGrp="1"/>
          </p:cNvSpPr>
          <p:nvPr>
            <p:ph type="title" idx="2"/>
          </p:nvPr>
        </p:nvSpPr>
        <p:spPr>
          <a:xfrm>
            <a:off x="315904" y="300788"/>
            <a:ext cx="35427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gfea90fcb22_0_3440"/>
          <p:cNvSpPr txBox="1">
            <a:spLocks noGrp="1"/>
          </p:cNvSpPr>
          <p:nvPr>
            <p:ph type="title" idx="3"/>
          </p:nvPr>
        </p:nvSpPr>
        <p:spPr>
          <a:xfrm>
            <a:off x="316167" y="1804744"/>
            <a:ext cx="3497400" cy="210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gfea90fcb22_0_3440"/>
          <p:cNvSpPr txBox="1">
            <a:spLocks noGrp="1"/>
          </p:cNvSpPr>
          <p:nvPr>
            <p:ph type="body" idx="1"/>
          </p:nvPr>
        </p:nvSpPr>
        <p:spPr>
          <a:xfrm>
            <a:off x="315904" y="2122050"/>
            <a:ext cx="3497400" cy="35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gfea90fcb22_0_3440"/>
          <p:cNvSpPr txBox="1">
            <a:spLocks noGrp="1"/>
          </p:cNvSpPr>
          <p:nvPr>
            <p:ph type="title" idx="4"/>
          </p:nvPr>
        </p:nvSpPr>
        <p:spPr>
          <a:xfrm>
            <a:off x="316167" y="2504081"/>
            <a:ext cx="3497400" cy="210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gfea90fcb22_0_3440"/>
          <p:cNvSpPr txBox="1">
            <a:spLocks noGrp="1"/>
          </p:cNvSpPr>
          <p:nvPr>
            <p:ph type="body" idx="5"/>
          </p:nvPr>
        </p:nvSpPr>
        <p:spPr>
          <a:xfrm>
            <a:off x="315904" y="2821388"/>
            <a:ext cx="3497400" cy="35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gfea90fcb22_0_3440"/>
          <p:cNvSpPr txBox="1">
            <a:spLocks noGrp="1"/>
          </p:cNvSpPr>
          <p:nvPr>
            <p:ph type="title" idx="6"/>
          </p:nvPr>
        </p:nvSpPr>
        <p:spPr>
          <a:xfrm>
            <a:off x="316167" y="3210938"/>
            <a:ext cx="3497400" cy="210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gfea90fcb22_0_3440"/>
          <p:cNvSpPr txBox="1">
            <a:spLocks noGrp="1"/>
          </p:cNvSpPr>
          <p:nvPr>
            <p:ph type="body" idx="7"/>
          </p:nvPr>
        </p:nvSpPr>
        <p:spPr>
          <a:xfrm>
            <a:off x="315904" y="3528244"/>
            <a:ext cx="3497400" cy="35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gfea90fcb22_0_3440"/>
          <p:cNvSpPr txBox="1">
            <a:spLocks noGrp="1"/>
          </p:cNvSpPr>
          <p:nvPr>
            <p:ph type="title" idx="8"/>
          </p:nvPr>
        </p:nvSpPr>
        <p:spPr>
          <a:xfrm>
            <a:off x="316167" y="3955388"/>
            <a:ext cx="3497400" cy="210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gfea90fcb22_0_3440"/>
          <p:cNvSpPr txBox="1">
            <a:spLocks noGrp="1"/>
          </p:cNvSpPr>
          <p:nvPr>
            <p:ph type="body" idx="9"/>
          </p:nvPr>
        </p:nvSpPr>
        <p:spPr>
          <a:xfrm>
            <a:off x="315904" y="4272694"/>
            <a:ext cx="3497400" cy="35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gfea90fcb22_0_3440"/>
          <p:cNvSpPr>
            <a:spLocks noGrp="1"/>
          </p:cNvSpPr>
          <p:nvPr>
            <p:ph type="pic" idx="13"/>
          </p:nvPr>
        </p:nvSpPr>
        <p:spPr>
          <a:xfrm>
            <a:off x="4699860" y="377203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5" name="Google Shape;165;gfea90fcb22_0_3440"/>
          <p:cNvSpPr txBox="1">
            <a:spLocks noGrp="1"/>
          </p:cNvSpPr>
          <p:nvPr>
            <p:ph type="title" idx="14"/>
          </p:nvPr>
        </p:nvSpPr>
        <p:spPr>
          <a:xfrm>
            <a:off x="4611985" y="1965572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gfea90fcb22_0_3440"/>
          <p:cNvSpPr txBox="1">
            <a:spLocks noGrp="1"/>
          </p:cNvSpPr>
          <p:nvPr>
            <p:ph type="subTitle" idx="15"/>
          </p:nvPr>
        </p:nvSpPr>
        <p:spPr>
          <a:xfrm>
            <a:off x="4611985" y="2207897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SzPts val="1000"/>
              <a:buFont typeface="Raleway Medium"/>
              <a:buNone/>
              <a:defRPr sz="1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fea90fcb22_0_3440"/>
          <p:cNvSpPr>
            <a:spLocks noGrp="1"/>
          </p:cNvSpPr>
          <p:nvPr>
            <p:ph type="pic" idx="16"/>
          </p:nvPr>
        </p:nvSpPr>
        <p:spPr>
          <a:xfrm>
            <a:off x="7181987" y="377203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8" name="Google Shape;168;gfea90fcb22_0_3440"/>
          <p:cNvSpPr txBox="1">
            <a:spLocks noGrp="1"/>
          </p:cNvSpPr>
          <p:nvPr>
            <p:ph type="title" idx="17"/>
          </p:nvPr>
        </p:nvSpPr>
        <p:spPr>
          <a:xfrm>
            <a:off x="7094112" y="1965572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gfea90fcb22_0_3440"/>
          <p:cNvSpPr txBox="1">
            <a:spLocks noGrp="1"/>
          </p:cNvSpPr>
          <p:nvPr>
            <p:ph type="subTitle" idx="18"/>
          </p:nvPr>
        </p:nvSpPr>
        <p:spPr>
          <a:xfrm>
            <a:off x="7094112" y="2207897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SzPts val="1000"/>
              <a:buFont typeface="Raleway Medium"/>
              <a:buNone/>
              <a:defRPr sz="1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gfea90fcb22_0_3440"/>
          <p:cNvSpPr>
            <a:spLocks noGrp="1"/>
          </p:cNvSpPr>
          <p:nvPr>
            <p:ph type="pic" idx="19"/>
          </p:nvPr>
        </p:nvSpPr>
        <p:spPr>
          <a:xfrm>
            <a:off x="4699860" y="2693278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1" name="Google Shape;171;gfea90fcb22_0_3440"/>
          <p:cNvSpPr txBox="1">
            <a:spLocks noGrp="1"/>
          </p:cNvSpPr>
          <p:nvPr>
            <p:ph type="title" idx="20"/>
          </p:nvPr>
        </p:nvSpPr>
        <p:spPr>
          <a:xfrm>
            <a:off x="4611985" y="4281647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gfea90fcb22_0_3440"/>
          <p:cNvSpPr txBox="1">
            <a:spLocks noGrp="1"/>
          </p:cNvSpPr>
          <p:nvPr>
            <p:ph type="subTitle" idx="21"/>
          </p:nvPr>
        </p:nvSpPr>
        <p:spPr>
          <a:xfrm>
            <a:off x="4611985" y="4523972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SzPts val="1000"/>
              <a:buFont typeface="Raleway Medium"/>
              <a:buNone/>
              <a:defRPr sz="1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gfea90fcb22_0_3440"/>
          <p:cNvSpPr>
            <a:spLocks noGrp="1"/>
          </p:cNvSpPr>
          <p:nvPr>
            <p:ph type="pic" idx="22"/>
          </p:nvPr>
        </p:nvSpPr>
        <p:spPr>
          <a:xfrm>
            <a:off x="7181987" y="2693278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4" name="Google Shape;174;gfea90fcb22_0_3440"/>
          <p:cNvSpPr txBox="1">
            <a:spLocks noGrp="1"/>
          </p:cNvSpPr>
          <p:nvPr>
            <p:ph type="title" idx="23"/>
          </p:nvPr>
        </p:nvSpPr>
        <p:spPr>
          <a:xfrm>
            <a:off x="7094112" y="4281647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gfea90fcb22_0_3440"/>
          <p:cNvSpPr txBox="1">
            <a:spLocks noGrp="1"/>
          </p:cNvSpPr>
          <p:nvPr>
            <p:ph type="subTitle" idx="24"/>
          </p:nvPr>
        </p:nvSpPr>
        <p:spPr>
          <a:xfrm>
            <a:off x="7094112" y="4523972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SzPts val="1000"/>
              <a:buFont typeface="Raleway Medium"/>
              <a:buNone/>
              <a:defRPr sz="1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.Hosts">
  <p:cSld name="17_Title Slid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ea90fcb22_0_3465"/>
          <p:cNvSpPr/>
          <p:nvPr/>
        </p:nvSpPr>
        <p:spPr>
          <a:xfrm>
            <a:off x="371902" y="2236868"/>
            <a:ext cx="8400300" cy="2906700"/>
          </a:xfrm>
          <a:prstGeom prst="round2SameRect">
            <a:avLst>
              <a:gd name="adj1" fmla="val 8394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fea90fcb22_0_34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fea90fcb22_0_3465"/>
          <p:cNvSpPr/>
          <p:nvPr/>
        </p:nvSpPr>
        <p:spPr>
          <a:xfrm>
            <a:off x="1852142" y="4606144"/>
            <a:ext cx="276984" cy="276984"/>
          </a:xfrm>
          <a:custGeom>
            <a:avLst/>
            <a:gdLst/>
            <a:ahLst/>
            <a:cxnLst/>
            <a:rect l="l" t="t" r="r" b="b"/>
            <a:pathLst>
              <a:path w="105820" h="105820" extrusionOk="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fea90fcb22_0_3465"/>
          <p:cNvSpPr>
            <a:spLocks noGrp="1"/>
          </p:cNvSpPr>
          <p:nvPr>
            <p:ph type="pic" idx="2"/>
          </p:nvPr>
        </p:nvSpPr>
        <p:spPr>
          <a:xfrm>
            <a:off x="1254961" y="1416525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1" name="Google Shape;181;gfea90fcb22_0_3465"/>
          <p:cNvSpPr txBox="1">
            <a:spLocks noGrp="1"/>
          </p:cNvSpPr>
          <p:nvPr>
            <p:ph type="title"/>
          </p:nvPr>
        </p:nvSpPr>
        <p:spPr>
          <a:xfrm>
            <a:off x="2166504" y="636413"/>
            <a:ext cx="4811100" cy="66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gfea90fcb22_0_3465"/>
          <p:cNvSpPr txBox="1">
            <a:spLocks noGrp="1"/>
          </p:cNvSpPr>
          <p:nvPr>
            <p:ph type="title" idx="3"/>
          </p:nvPr>
        </p:nvSpPr>
        <p:spPr>
          <a:xfrm>
            <a:off x="2166504" y="298575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fea90fcb22_0_3465"/>
          <p:cNvSpPr txBox="1">
            <a:spLocks noGrp="1"/>
          </p:cNvSpPr>
          <p:nvPr>
            <p:ph type="title" idx="4"/>
          </p:nvPr>
        </p:nvSpPr>
        <p:spPr>
          <a:xfrm>
            <a:off x="1167086" y="3004894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gfea90fcb22_0_3465"/>
          <p:cNvSpPr txBox="1">
            <a:spLocks noGrp="1"/>
          </p:cNvSpPr>
          <p:nvPr>
            <p:ph type="subTitle" idx="1"/>
          </p:nvPr>
        </p:nvSpPr>
        <p:spPr>
          <a:xfrm>
            <a:off x="1167086" y="3247219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leway Medium"/>
              <a:buNone/>
              <a:defRPr sz="10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gfea90fcb22_0_3465"/>
          <p:cNvSpPr txBox="1">
            <a:spLocks noGrp="1"/>
          </p:cNvSpPr>
          <p:nvPr>
            <p:ph type="body" idx="5"/>
          </p:nvPr>
        </p:nvSpPr>
        <p:spPr>
          <a:xfrm>
            <a:off x="1167086" y="3636544"/>
            <a:ext cx="1647300" cy="75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1pPr>
            <a:lvl2pPr marL="914400" lvl="1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marL="1371600" lvl="2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marL="1828800" lvl="3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marL="2286000" lvl="4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marL="3200400" lvl="6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marL="3657600" lvl="7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8pPr>
            <a:lvl9pPr marL="4114800" lvl="8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gfea90fcb22_0_3465"/>
          <p:cNvSpPr>
            <a:spLocks noGrp="1"/>
          </p:cNvSpPr>
          <p:nvPr>
            <p:ph type="pic" idx="6"/>
          </p:nvPr>
        </p:nvSpPr>
        <p:spPr>
          <a:xfrm>
            <a:off x="3836282" y="1416525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7" name="Google Shape;187;gfea90fcb22_0_3465"/>
          <p:cNvSpPr txBox="1">
            <a:spLocks noGrp="1"/>
          </p:cNvSpPr>
          <p:nvPr>
            <p:ph type="title" idx="7"/>
          </p:nvPr>
        </p:nvSpPr>
        <p:spPr>
          <a:xfrm>
            <a:off x="3748406" y="3004894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gfea90fcb22_0_3465"/>
          <p:cNvSpPr txBox="1">
            <a:spLocks noGrp="1"/>
          </p:cNvSpPr>
          <p:nvPr>
            <p:ph type="subTitle" idx="8"/>
          </p:nvPr>
        </p:nvSpPr>
        <p:spPr>
          <a:xfrm>
            <a:off x="3748406" y="3247219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leway Medium"/>
              <a:buNone/>
              <a:defRPr sz="10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gfea90fcb22_0_3465"/>
          <p:cNvSpPr txBox="1">
            <a:spLocks noGrp="1"/>
          </p:cNvSpPr>
          <p:nvPr>
            <p:ph type="body" idx="9"/>
          </p:nvPr>
        </p:nvSpPr>
        <p:spPr>
          <a:xfrm>
            <a:off x="3748406" y="3636544"/>
            <a:ext cx="1647300" cy="75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1pPr>
            <a:lvl2pPr marL="914400" lvl="1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marL="1371600" lvl="2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marL="1828800" lvl="3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marL="2286000" lvl="4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marL="3200400" lvl="6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marL="3657600" lvl="7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8pPr>
            <a:lvl9pPr marL="4114800" lvl="8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gfea90fcb22_0_3465"/>
          <p:cNvSpPr>
            <a:spLocks noGrp="1"/>
          </p:cNvSpPr>
          <p:nvPr>
            <p:ph type="pic" idx="13"/>
          </p:nvPr>
        </p:nvSpPr>
        <p:spPr>
          <a:xfrm>
            <a:off x="6417602" y="1416525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1" name="Google Shape;191;gfea90fcb22_0_3465"/>
          <p:cNvSpPr txBox="1">
            <a:spLocks noGrp="1"/>
          </p:cNvSpPr>
          <p:nvPr>
            <p:ph type="title" idx="14"/>
          </p:nvPr>
        </p:nvSpPr>
        <p:spPr>
          <a:xfrm>
            <a:off x="6329727" y="3004894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gfea90fcb22_0_3465"/>
          <p:cNvSpPr txBox="1">
            <a:spLocks noGrp="1"/>
          </p:cNvSpPr>
          <p:nvPr>
            <p:ph type="subTitle" idx="15"/>
          </p:nvPr>
        </p:nvSpPr>
        <p:spPr>
          <a:xfrm>
            <a:off x="6329727" y="3247219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leway Medium"/>
              <a:buNone/>
              <a:defRPr sz="10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gfea90fcb22_0_3465"/>
          <p:cNvSpPr txBox="1">
            <a:spLocks noGrp="1"/>
          </p:cNvSpPr>
          <p:nvPr>
            <p:ph type="body" idx="16"/>
          </p:nvPr>
        </p:nvSpPr>
        <p:spPr>
          <a:xfrm>
            <a:off x="6329727" y="3636544"/>
            <a:ext cx="1647300" cy="75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1pPr>
            <a:lvl2pPr marL="914400" lvl="1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marL="1371600" lvl="2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marL="1828800" lvl="3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marL="2286000" lvl="4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marL="3200400" lvl="6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marL="3657600" lvl="7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8pPr>
            <a:lvl9pPr marL="4114800" lvl="8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gfea90fcb22_0_3465"/>
          <p:cNvSpPr/>
          <p:nvPr/>
        </p:nvSpPr>
        <p:spPr>
          <a:xfrm>
            <a:off x="4433472" y="4606144"/>
            <a:ext cx="276984" cy="276984"/>
          </a:xfrm>
          <a:custGeom>
            <a:avLst/>
            <a:gdLst/>
            <a:ahLst/>
            <a:cxnLst/>
            <a:rect l="l" t="t" r="r" b="b"/>
            <a:pathLst>
              <a:path w="105820" h="105820" extrusionOk="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fea90fcb22_0_3465"/>
          <p:cNvSpPr/>
          <p:nvPr/>
        </p:nvSpPr>
        <p:spPr>
          <a:xfrm>
            <a:off x="7090196" y="4606144"/>
            <a:ext cx="276984" cy="276984"/>
          </a:xfrm>
          <a:custGeom>
            <a:avLst/>
            <a:gdLst/>
            <a:ahLst/>
            <a:cxnLst/>
            <a:rect l="l" t="t" r="r" b="b"/>
            <a:pathLst>
              <a:path w="105820" h="105820" extrusionOk="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">
  <p:cSld name="20_Title Slid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ea90fcb22_0_3485"/>
          <p:cNvSpPr/>
          <p:nvPr/>
        </p:nvSpPr>
        <p:spPr>
          <a:xfrm>
            <a:off x="346259" y="1596474"/>
            <a:ext cx="2883000" cy="1373400"/>
          </a:xfrm>
          <a:prstGeom prst="roundRect">
            <a:avLst>
              <a:gd name="adj" fmla="val 6373"/>
            </a:avLst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fea90fcb22_0_3485"/>
          <p:cNvSpPr/>
          <p:nvPr/>
        </p:nvSpPr>
        <p:spPr>
          <a:xfrm>
            <a:off x="3575567" y="3316198"/>
            <a:ext cx="2883000" cy="1373400"/>
          </a:xfrm>
          <a:prstGeom prst="roundRect">
            <a:avLst>
              <a:gd name="adj" fmla="val 6373"/>
            </a:avLst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fea90fcb22_0_3485"/>
          <p:cNvSpPr/>
          <p:nvPr/>
        </p:nvSpPr>
        <p:spPr>
          <a:xfrm>
            <a:off x="3575567" y="1596474"/>
            <a:ext cx="2883000" cy="1373400"/>
          </a:xfrm>
          <a:prstGeom prst="roundRect">
            <a:avLst>
              <a:gd name="adj" fmla="val 6373"/>
            </a:avLst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fea90fcb22_0_3485"/>
          <p:cNvSpPr/>
          <p:nvPr/>
        </p:nvSpPr>
        <p:spPr>
          <a:xfrm>
            <a:off x="346259" y="3316198"/>
            <a:ext cx="2883000" cy="1373400"/>
          </a:xfrm>
          <a:prstGeom prst="roundRect">
            <a:avLst>
              <a:gd name="adj" fmla="val 6373"/>
            </a:avLst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fea90fcb22_0_34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fea90fcb22_0_3485"/>
          <p:cNvPicPr preferRelativeResize="0"/>
          <p:nvPr/>
        </p:nvPicPr>
        <p:blipFill rotWithShape="1">
          <a:blip r:embed="rId3">
            <a:alphaModFix/>
          </a:blip>
          <a:srcRect r="30148"/>
          <a:stretch/>
        </p:blipFill>
        <p:spPr>
          <a:xfrm>
            <a:off x="7045559" y="546206"/>
            <a:ext cx="2098444" cy="230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fea90fcb22_0_34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745" y="2478839"/>
            <a:ext cx="2525531" cy="223276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fea90fcb22_0_3485"/>
          <p:cNvSpPr txBox="1">
            <a:spLocks noGrp="1"/>
          </p:cNvSpPr>
          <p:nvPr>
            <p:ph type="title"/>
          </p:nvPr>
        </p:nvSpPr>
        <p:spPr>
          <a:xfrm>
            <a:off x="355739" y="735675"/>
            <a:ext cx="38673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gfea90fcb22_0_3485"/>
          <p:cNvSpPr txBox="1">
            <a:spLocks noGrp="1"/>
          </p:cNvSpPr>
          <p:nvPr>
            <p:ph type="title" idx="2"/>
          </p:nvPr>
        </p:nvSpPr>
        <p:spPr>
          <a:xfrm>
            <a:off x="355739" y="450488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gfea90fcb22_0_3485"/>
          <p:cNvSpPr txBox="1">
            <a:spLocks noGrp="1"/>
          </p:cNvSpPr>
          <p:nvPr>
            <p:ph type="title" idx="3"/>
          </p:nvPr>
        </p:nvSpPr>
        <p:spPr>
          <a:xfrm>
            <a:off x="678423" y="3459056"/>
            <a:ext cx="2218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gfea90fcb22_0_3485"/>
          <p:cNvSpPr txBox="1">
            <a:spLocks noGrp="1"/>
          </p:cNvSpPr>
          <p:nvPr>
            <p:ph type="body" idx="1"/>
          </p:nvPr>
        </p:nvSpPr>
        <p:spPr>
          <a:xfrm>
            <a:off x="678245" y="3924056"/>
            <a:ext cx="22188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gfea90fcb22_0_3485"/>
          <p:cNvSpPr txBox="1">
            <a:spLocks noGrp="1"/>
          </p:cNvSpPr>
          <p:nvPr>
            <p:ph type="title" idx="4"/>
          </p:nvPr>
        </p:nvSpPr>
        <p:spPr>
          <a:xfrm>
            <a:off x="678423" y="1729519"/>
            <a:ext cx="2218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gfea90fcb22_0_3485"/>
          <p:cNvSpPr txBox="1">
            <a:spLocks noGrp="1"/>
          </p:cNvSpPr>
          <p:nvPr>
            <p:ph type="body" idx="5"/>
          </p:nvPr>
        </p:nvSpPr>
        <p:spPr>
          <a:xfrm>
            <a:off x="678245" y="2194519"/>
            <a:ext cx="22188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gfea90fcb22_0_3485"/>
          <p:cNvSpPr txBox="1">
            <a:spLocks noGrp="1"/>
          </p:cNvSpPr>
          <p:nvPr>
            <p:ph type="title" idx="6"/>
          </p:nvPr>
        </p:nvSpPr>
        <p:spPr>
          <a:xfrm>
            <a:off x="3912707" y="1729519"/>
            <a:ext cx="2218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gfea90fcb22_0_3485"/>
          <p:cNvSpPr txBox="1">
            <a:spLocks noGrp="1"/>
          </p:cNvSpPr>
          <p:nvPr>
            <p:ph type="body" idx="7"/>
          </p:nvPr>
        </p:nvSpPr>
        <p:spPr>
          <a:xfrm>
            <a:off x="3912529" y="2194519"/>
            <a:ext cx="22188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gfea90fcb22_0_3485"/>
          <p:cNvSpPr txBox="1">
            <a:spLocks noGrp="1"/>
          </p:cNvSpPr>
          <p:nvPr>
            <p:ph type="title" idx="8"/>
          </p:nvPr>
        </p:nvSpPr>
        <p:spPr>
          <a:xfrm>
            <a:off x="3912707" y="3459056"/>
            <a:ext cx="2218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gfea90fcb22_0_3485"/>
          <p:cNvSpPr txBox="1">
            <a:spLocks noGrp="1"/>
          </p:cNvSpPr>
          <p:nvPr>
            <p:ph type="body" idx="9"/>
          </p:nvPr>
        </p:nvSpPr>
        <p:spPr>
          <a:xfrm>
            <a:off x="3912529" y="3924056"/>
            <a:ext cx="22188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ea90fcb22_0_3503"/>
          <p:cNvSpPr/>
          <p:nvPr/>
        </p:nvSpPr>
        <p:spPr>
          <a:xfrm>
            <a:off x="699407" y="699407"/>
            <a:ext cx="4536600" cy="3744600"/>
          </a:xfrm>
          <a:prstGeom prst="roundRect">
            <a:avLst>
              <a:gd name="adj" fmla="val 271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fea90fcb22_0_35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ea90fcb22_0_3506"/>
          <p:cNvSpPr/>
          <p:nvPr/>
        </p:nvSpPr>
        <p:spPr>
          <a:xfrm>
            <a:off x="4926330" y="0"/>
            <a:ext cx="42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ea90fcb22_0_3508"/>
          <p:cNvSpPr/>
          <p:nvPr/>
        </p:nvSpPr>
        <p:spPr>
          <a:xfrm>
            <a:off x="3767769" y="2023400"/>
            <a:ext cx="5376300" cy="31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fea90fcb22_0_35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fea90fcb22_0_3508"/>
          <p:cNvSpPr txBox="1"/>
          <p:nvPr/>
        </p:nvSpPr>
        <p:spPr>
          <a:xfrm>
            <a:off x="4712906" y="3176855"/>
            <a:ext cx="1622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Nossa sede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3" name="Google Shape;223;gfea90fcb22_0_3508"/>
          <p:cNvSpPr txBox="1"/>
          <p:nvPr/>
        </p:nvSpPr>
        <p:spPr>
          <a:xfrm>
            <a:off x="4712904" y="3387225"/>
            <a:ext cx="18552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R. Justino Cobra, 61</a:t>
            </a:r>
            <a:endParaRPr sz="900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São José dos Campos - SP,</a:t>
            </a:r>
            <a:endParaRPr sz="900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CEP: 12243-030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gfea90fcb22_0_3508"/>
          <p:cNvSpPr/>
          <p:nvPr/>
        </p:nvSpPr>
        <p:spPr>
          <a:xfrm>
            <a:off x="4338037" y="3221219"/>
            <a:ext cx="285417" cy="351281"/>
          </a:xfrm>
          <a:custGeom>
            <a:avLst/>
            <a:gdLst/>
            <a:ahLst/>
            <a:cxnLst/>
            <a:rect l="l" t="t" r="r" b="b"/>
            <a:pathLst>
              <a:path w="247650" h="304799" extrusionOk="0">
                <a:moveTo>
                  <a:pt x="123825" y="76200"/>
                </a:moveTo>
                <a:cubicBezTo>
                  <a:pt x="97523" y="76200"/>
                  <a:pt x="76200" y="97523"/>
                  <a:pt x="76200" y="123825"/>
                </a:cubicBezTo>
                <a:cubicBezTo>
                  <a:pt x="76200" y="150127"/>
                  <a:pt x="97523" y="171450"/>
                  <a:pt x="123825" y="171450"/>
                </a:cubicBezTo>
                <a:cubicBezTo>
                  <a:pt x="150115" y="171420"/>
                  <a:pt x="171420" y="150115"/>
                  <a:pt x="171450" y="123825"/>
                </a:cubicBezTo>
                <a:cubicBezTo>
                  <a:pt x="171450" y="97523"/>
                  <a:pt x="150127" y="76200"/>
                  <a:pt x="123825" y="76200"/>
                </a:cubicBezTo>
                <a:close/>
                <a:moveTo>
                  <a:pt x="123825" y="57150"/>
                </a:moveTo>
                <a:cubicBezTo>
                  <a:pt x="160632" y="57191"/>
                  <a:pt x="190459" y="87019"/>
                  <a:pt x="190500" y="123825"/>
                </a:cubicBezTo>
                <a:cubicBezTo>
                  <a:pt x="190500" y="160649"/>
                  <a:pt x="160649" y="190500"/>
                  <a:pt x="123825" y="190500"/>
                </a:cubicBezTo>
                <a:cubicBezTo>
                  <a:pt x="87001" y="190500"/>
                  <a:pt x="57150" y="160649"/>
                  <a:pt x="57150" y="123825"/>
                </a:cubicBezTo>
                <a:cubicBezTo>
                  <a:pt x="57150" y="87001"/>
                  <a:pt x="87001" y="57150"/>
                  <a:pt x="123825" y="57150"/>
                </a:cubicBezTo>
                <a:close/>
                <a:moveTo>
                  <a:pt x="123825" y="19050"/>
                </a:moveTo>
                <a:cubicBezTo>
                  <a:pt x="65959" y="19050"/>
                  <a:pt x="19050" y="65959"/>
                  <a:pt x="19050" y="123825"/>
                </a:cubicBezTo>
                <a:cubicBezTo>
                  <a:pt x="19050" y="184886"/>
                  <a:pt x="100598" y="261938"/>
                  <a:pt x="123825" y="282643"/>
                </a:cubicBezTo>
                <a:cubicBezTo>
                  <a:pt x="147052" y="261938"/>
                  <a:pt x="228600" y="184886"/>
                  <a:pt x="228600" y="123825"/>
                </a:cubicBezTo>
                <a:cubicBezTo>
                  <a:pt x="228600" y="65959"/>
                  <a:pt x="181690" y="19050"/>
                  <a:pt x="123825" y="19050"/>
                </a:cubicBezTo>
                <a:close/>
                <a:moveTo>
                  <a:pt x="123825" y="0"/>
                </a:moveTo>
                <a:cubicBezTo>
                  <a:pt x="192180" y="76"/>
                  <a:pt x="247575" y="55470"/>
                  <a:pt x="247650" y="123825"/>
                </a:cubicBezTo>
                <a:cubicBezTo>
                  <a:pt x="247650" y="203569"/>
                  <a:pt x="134731" y="298587"/>
                  <a:pt x="129922" y="302591"/>
                </a:cubicBezTo>
                <a:cubicBezTo>
                  <a:pt x="126391" y="305536"/>
                  <a:pt x="121259" y="305536"/>
                  <a:pt x="117728" y="302591"/>
                </a:cubicBezTo>
                <a:cubicBezTo>
                  <a:pt x="112919" y="298587"/>
                  <a:pt x="0" y="203569"/>
                  <a:pt x="0" y="123825"/>
                </a:cubicBezTo>
                <a:cubicBezTo>
                  <a:pt x="76" y="55470"/>
                  <a:pt x="55470" y="76"/>
                  <a:pt x="1238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fea90fcb22_0_3508"/>
          <p:cNvSpPr txBox="1"/>
          <p:nvPr/>
        </p:nvSpPr>
        <p:spPr>
          <a:xfrm>
            <a:off x="7069349" y="3176855"/>
            <a:ext cx="1692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Horário de funcionamento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gfea90fcb22_0_3508"/>
          <p:cNvSpPr txBox="1"/>
          <p:nvPr/>
        </p:nvSpPr>
        <p:spPr>
          <a:xfrm>
            <a:off x="7069351" y="3387218"/>
            <a:ext cx="1692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De segunda à sexta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das 09h00 às 18h00.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gfea90fcb22_0_3508"/>
          <p:cNvSpPr/>
          <p:nvPr/>
        </p:nvSpPr>
        <p:spPr>
          <a:xfrm>
            <a:off x="6675043" y="3221219"/>
            <a:ext cx="324326" cy="324326"/>
          </a:xfrm>
          <a:custGeom>
            <a:avLst/>
            <a:gdLst/>
            <a:ahLst/>
            <a:cxnLst/>
            <a:rect l="l" t="t" r="r" b="b"/>
            <a:pathLst>
              <a:path w="285750" h="285750" extrusionOk="0">
                <a:moveTo>
                  <a:pt x="142875" y="66675"/>
                </a:moveTo>
                <a:cubicBezTo>
                  <a:pt x="148136" y="66675"/>
                  <a:pt x="152400" y="70939"/>
                  <a:pt x="152400" y="76200"/>
                </a:cubicBezTo>
                <a:lnTo>
                  <a:pt x="152400" y="138931"/>
                </a:lnTo>
                <a:lnTo>
                  <a:pt x="197234" y="183766"/>
                </a:lnTo>
                <a:cubicBezTo>
                  <a:pt x="200873" y="187471"/>
                  <a:pt x="200873" y="193407"/>
                  <a:pt x="197234" y="197112"/>
                </a:cubicBezTo>
                <a:cubicBezTo>
                  <a:pt x="193549" y="200865"/>
                  <a:pt x="187519" y="200919"/>
                  <a:pt x="183766" y="197234"/>
                </a:cubicBezTo>
                <a:lnTo>
                  <a:pt x="136141" y="149609"/>
                </a:lnTo>
                <a:cubicBezTo>
                  <a:pt x="134354" y="147824"/>
                  <a:pt x="133350" y="145401"/>
                  <a:pt x="133350" y="142875"/>
                </a:cubicBezTo>
                <a:lnTo>
                  <a:pt x="133350" y="76200"/>
                </a:lnTo>
                <a:cubicBezTo>
                  <a:pt x="133350" y="70939"/>
                  <a:pt x="137614" y="66675"/>
                  <a:pt x="142875" y="66675"/>
                </a:cubicBezTo>
                <a:close/>
                <a:moveTo>
                  <a:pt x="142875" y="19050"/>
                </a:moveTo>
                <a:cubicBezTo>
                  <a:pt x="74488" y="19050"/>
                  <a:pt x="19050" y="74488"/>
                  <a:pt x="19050" y="142875"/>
                </a:cubicBezTo>
                <a:cubicBezTo>
                  <a:pt x="19050" y="211262"/>
                  <a:pt x="74488" y="266700"/>
                  <a:pt x="142875" y="266700"/>
                </a:cubicBezTo>
                <a:cubicBezTo>
                  <a:pt x="211229" y="266623"/>
                  <a:pt x="266623" y="211229"/>
                  <a:pt x="266700" y="142875"/>
                </a:cubicBezTo>
                <a:cubicBezTo>
                  <a:pt x="266700" y="74488"/>
                  <a:pt x="211262" y="19050"/>
                  <a:pt x="142875" y="19050"/>
                </a:cubicBezTo>
                <a:close/>
                <a:moveTo>
                  <a:pt x="142875" y="0"/>
                </a:moveTo>
                <a:cubicBezTo>
                  <a:pt x="221747" y="88"/>
                  <a:pt x="285662" y="64004"/>
                  <a:pt x="285750" y="142875"/>
                </a:cubicBezTo>
                <a:cubicBezTo>
                  <a:pt x="285750" y="221783"/>
                  <a:pt x="221783" y="285750"/>
                  <a:pt x="142875" y="285750"/>
                </a:cubicBezTo>
                <a:cubicBezTo>
                  <a:pt x="63967" y="285750"/>
                  <a:pt x="0" y="221783"/>
                  <a:pt x="0" y="142875"/>
                </a:cubicBezTo>
                <a:cubicBezTo>
                  <a:pt x="0" y="63967"/>
                  <a:pt x="63967" y="0"/>
                  <a:pt x="14287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fea90fcb22_0_3508"/>
          <p:cNvSpPr txBox="1"/>
          <p:nvPr/>
        </p:nvSpPr>
        <p:spPr>
          <a:xfrm>
            <a:off x="4712906" y="4193519"/>
            <a:ext cx="1622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 entre em contato a qualquer hora comigo!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9" name="Google Shape;229;gfea90fcb22_0_3508"/>
          <p:cNvSpPr txBox="1"/>
          <p:nvPr/>
        </p:nvSpPr>
        <p:spPr>
          <a:xfrm>
            <a:off x="7069353" y="4193513"/>
            <a:ext cx="978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 mande um email para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0" name="Google Shape;230;gfea90fcb22_0_3508"/>
          <p:cNvSpPr/>
          <p:nvPr/>
        </p:nvSpPr>
        <p:spPr>
          <a:xfrm>
            <a:off x="6675043" y="4237883"/>
            <a:ext cx="324326" cy="237839"/>
          </a:xfrm>
          <a:custGeom>
            <a:avLst/>
            <a:gdLst/>
            <a:ahLst/>
            <a:cxnLst/>
            <a:rect l="l" t="t" r="r" b="b"/>
            <a:pathLst>
              <a:path w="285750" h="209550" extrusionOk="0">
                <a:moveTo>
                  <a:pt x="232802" y="39723"/>
                </a:moveTo>
                <a:cubicBezTo>
                  <a:pt x="237139" y="36746"/>
                  <a:pt x="243068" y="37848"/>
                  <a:pt x="246046" y="42185"/>
                </a:cubicBezTo>
                <a:cubicBezTo>
                  <a:pt x="249023" y="46521"/>
                  <a:pt x="247922" y="52450"/>
                  <a:pt x="243585" y="55428"/>
                </a:cubicBezTo>
                <a:lnTo>
                  <a:pt x="183737" y="97322"/>
                </a:lnTo>
                <a:lnTo>
                  <a:pt x="244673" y="155008"/>
                </a:lnTo>
                <a:cubicBezTo>
                  <a:pt x="244685" y="155019"/>
                  <a:pt x="244696" y="155030"/>
                  <a:pt x="244707" y="155040"/>
                </a:cubicBezTo>
                <a:cubicBezTo>
                  <a:pt x="248517" y="158667"/>
                  <a:pt x="248668" y="164695"/>
                  <a:pt x="245042" y="168506"/>
                </a:cubicBezTo>
                <a:cubicBezTo>
                  <a:pt x="241416" y="172317"/>
                  <a:pt x="235387" y="172466"/>
                  <a:pt x="231576" y="168840"/>
                </a:cubicBezTo>
                <a:lnTo>
                  <a:pt x="167807" y="108472"/>
                </a:lnTo>
                <a:lnTo>
                  <a:pt x="148334" y="122103"/>
                </a:lnTo>
                <a:cubicBezTo>
                  <a:pt x="145056" y="124398"/>
                  <a:pt x="140693" y="124398"/>
                  <a:pt x="137415" y="122103"/>
                </a:cubicBezTo>
                <a:lnTo>
                  <a:pt x="117942" y="108472"/>
                </a:lnTo>
                <a:lnTo>
                  <a:pt x="54173" y="168840"/>
                </a:lnTo>
                <a:cubicBezTo>
                  <a:pt x="54172" y="168841"/>
                  <a:pt x="54171" y="168842"/>
                  <a:pt x="54170" y="168842"/>
                </a:cubicBezTo>
                <a:cubicBezTo>
                  <a:pt x="50351" y="172458"/>
                  <a:pt x="44324" y="172292"/>
                  <a:pt x="40709" y="168473"/>
                </a:cubicBezTo>
                <a:cubicBezTo>
                  <a:pt x="40708" y="168473"/>
                  <a:pt x="40708" y="168472"/>
                  <a:pt x="40708" y="168472"/>
                </a:cubicBezTo>
                <a:cubicBezTo>
                  <a:pt x="37092" y="164652"/>
                  <a:pt x="37257" y="158625"/>
                  <a:pt x="41076" y="155008"/>
                </a:cubicBezTo>
                <a:lnTo>
                  <a:pt x="102012" y="97322"/>
                </a:lnTo>
                <a:lnTo>
                  <a:pt x="42165" y="55428"/>
                </a:lnTo>
                <a:cubicBezTo>
                  <a:pt x="42118" y="55397"/>
                  <a:pt x="42072" y="55364"/>
                  <a:pt x="42027" y="55332"/>
                </a:cubicBezTo>
                <a:cubicBezTo>
                  <a:pt x="37743" y="52278"/>
                  <a:pt x="36746" y="46331"/>
                  <a:pt x="39800" y="42047"/>
                </a:cubicBezTo>
                <a:cubicBezTo>
                  <a:pt x="42853" y="37763"/>
                  <a:pt x="48801" y="36766"/>
                  <a:pt x="53085" y="39820"/>
                </a:cubicBezTo>
                <a:lnTo>
                  <a:pt x="142875" y="102672"/>
                </a:lnTo>
                <a:lnTo>
                  <a:pt x="232665" y="39820"/>
                </a:lnTo>
                <a:cubicBezTo>
                  <a:pt x="232711" y="39787"/>
                  <a:pt x="232756" y="39755"/>
                  <a:pt x="232802" y="39723"/>
                </a:cubicBezTo>
                <a:close/>
                <a:moveTo>
                  <a:pt x="19050" y="19050"/>
                </a:moveTo>
                <a:lnTo>
                  <a:pt x="19050" y="190500"/>
                </a:lnTo>
                <a:lnTo>
                  <a:pt x="266700" y="190500"/>
                </a:lnTo>
                <a:lnTo>
                  <a:pt x="266700" y="19050"/>
                </a:lnTo>
                <a:close/>
                <a:moveTo>
                  <a:pt x="9525" y="0"/>
                </a:moveTo>
                <a:lnTo>
                  <a:pt x="276225" y="0"/>
                </a:lnTo>
                <a:cubicBezTo>
                  <a:pt x="281486" y="0"/>
                  <a:pt x="285750" y="4265"/>
                  <a:pt x="285750" y="9525"/>
                </a:cubicBezTo>
                <a:lnTo>
                  <a:pt x="285750" y="200025"/>
                </a:lnTo>
                <a:cubicBezTo>
                  <a:pt x="285750" y="205286"/>
                  <a:pt x="281486" y="209550"/>
                  <a:pt x="276225" y="209550"/>
                </a:cubicBezTo>
                <a:lnTo>
                  <a:pt x="9525" y="209550"/>
                </a:lnTo>
                <a:cubicBezTo>
                  <a:pt x="4265" y="209550"/>
                  <a:pt x="0" y="205286"/>
                  <a:pt x="0" y="200025"/>
                </a:cubicBezTo>
                <a:lnTo>
                  <a:pt x="0" y="9525"/>
                </a:lnTo>
                <a:cubicBezTo>
                  <a:pt x="0" y="4265"/>
                  <a:pt x="4265" y="0"/>
                  <a:pt x="95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fea90fcb22_0_3508"/>
          <p:cNvSpPr/>
          <p:nvPr/>
        </p:nvSpPr>
        <p:spPr>
          <a:xfrm>
            <a:off x="4318652" y="4237883"/>
            <a:ext cx="323851" cy="323902"/>
          </a:xfrm>
          <a:custGeom>
            <a:avLst/>
            <a:gdLst/>
            <a:ahLst/>
            <a:cxnLst/>
            <a:rect l="l" t="t" r="r" b="b"/>
            <a:pathLst>
              <a:path w="304085" h="304133" extrusionOk="0">
                <a:moveTo>
                  <a:pt x="152390" y="85059"/>
                </a:moveTo>
                <a:cubicBezTo>
                  <a:pt x="189197" y="85101"/>
                  <a:pt x="219023" y="114927"/>
                  <a:pt x="219065" y="151734"/>
                </a:cubicBezTo>
                <a:cubicBezTo>
                  <a:pt x="219065" y="156995"/>
                  <a:pt x="214801" y="161259"/>
                  <a:pt x="209540" y="161259"/>
                </a:cubicBezTo>
                <a:cubicBezTo>
                  <a:pt x="204279" y="161259"/>
                  <a:pt x="200015" y="156995"/>
                  <a:pt x="200015" y="151734"/>
                </a:cubicBezTo>
                <a:cubicBezTo>
                  <a:pt x="199984" y="125444"/>
                  <a:pt x="178680" y="104140"/>
                  <a:pt x="152390" y="104109"/>
                </a:cubicBezTo>
                <a:cubicBezTo>
                  <a:pt x="147129" y="104109"/>
                  <a:pt x="142865" y="99845"/>
                  <a:pt x="142865" y="94584"/>
                </a:cubicBezTo>
                <a:cubicBezTo>
                  <a:pt x="142865" y="89323"/>
                  <a:pt x="147129" y="85059"/>
                  <a:pt x="152390" y="85059"/>
                </a:cubicBezTo>
                <a:close/>
                <a:moveTo>
                  <a:pt x="152390" y="46959"/>
                </a:moveTo>
                <a:cubicBezTo>
                  <a:pt x="210228" y="47027"/>
                  <a:pt x="257096" y="93897"/>
                  <a:pt x="257165" y="151734"/>
                </a:cubicBezTo>
                <a:cubicBezTo>
                  <a:pt x="257165" y="156995"/>
                  <a:pt x="252901" y="161259"/>
                  <a:pt x="247640" y="161259"/>
                </a:cubicBezTo>
                <a:cubicBezTo>
                  <a:pt x="242379" y="161259"/>
                  <a:pt x="238115" y="156995"/>
                  <a:pt x="238115" y="151734"/>
                </a:cubicBezTo>
                <a:cubicBezTo>
                  <a:pt x="238063" y="104411"/>
                  <a:pt x="199713" y="66061"/>
                  <a:pt x="152390" y="66009"/>
                </a:cubicBezTo>
                <a:cubicBezTo>
                  <a:pt x="147129" y="66009"/>
                  <a:pt x="142865" y="61744"/>
                  <a:pt x="142865" y="56484"/>
                </a:cubicBezTo>
                <a:cubicBezTo>
                  <a:pt x="142865" y="51224"/>
                  <a:pt x="147129" y="46959"/>
                  <a:pt x="152390" y="46959"/>
                </a:cubicBezTo>
                <a:close/>
                <a:moveTo>
                  <a:pt x="28622" y="19050"/>
                </a:moveTo>
                <a:cubicBezTo>
                  <a:pt x="25948" y="19042"/>
                  <a:pt x="23393" y="20158"/>
                  <a:pt x="21583" y="22127"/>
                </a:cubicBezTo>
                <a:cubicBezTo>
                  <a:pt x="19777" y="24045"/>
                  <a:pt x="18854" y="26632"/>
                  <a:pt x="19040" y="29261"/>
                </a:cubicBezTo>
                <a:cubicBezTo>
                  <a:pt x="21222" y="60810"/>
                  <a:pt x="28938" y="91729"/>
                  <a:pt x="41833" y="120606"/>
                </a:cubicBezTo>
                <a:cubicBezTo>
                  <a:pt x="69555" y="183941"/>
                  <a:pt x="120104" y="234520"/>
                  <a:pt x="183422" y="262280"/>
                </a:cubicBezTo>
                <a:cubicBezTo>
                  <a:pt x="212327" y="275191"/>
                  <a:pt x="243280" y="282910"/>
                  <a:pt x="274862" y="285083"/>
                </a:cubicBezTo>
                <a:cubicBezTo>
                  <a:pt x="275065" y="285096"/>
                  <a:pt x="275268" y="285102"/>
                  <a:pt x="275472" y="285102"/>
                </a:cubicBezTo>
                <a:cubicBezTo>
                  <a:pt x="280779" y="285097"/>
                  <a:pt x="285078" y="280790"/>
                  <a:pt x="285073" y="275482"/>
                </a:cubicBezTo>
                <a:lnTo>
                  <a:pt x="285083" y="209540"/>
                </a:lnTo>
                <a:cubicBezTo>
                  <a:pt x="285083" y="204280"/>
                  <a:pt x="280818" y="200015"/>
                  <a:pt x="275558" y="200015"/>
                </a:cubicBezTo>
                <a:lnTo>
                  <a:pt x="228885" y="200015"/>
                </a:lnTo>
                <a:cubicBezTo>
                  <a:pt x="220878" y="200035"/>
                  <a:pt x="213731" y="205041"/>
                  <a:pt x="210978" y="212560"/>
                </a:cubicBezTo>
                <a:lnTo>
                  <a:pt x="200777" y="240611"/>
                </a:lnTo>
                <a:cubicBezTo>
                  <a:pt x="199868" y="243107"/>
                  <a:pt x="197958" y="245109"/>
                  <a:pt x="195509" y="246136"/>
                </a:cubicBezTo>
                <a:cubicBezTo>
                  <a:pt x="193068" y="247175"/>
                  <a:pt x="190301" y="247137"/>
                  <a:pt x="187889" y="246031"/>
                </a:cubicBezTo>
                <a:cubicBezTo>
                  <a:pt x="130289" y="219969"/>
                  <a:pt x="84149" y="173826"/>
                  <a:pt x="58092" y="116224"/>
                </a:cubicBezTo>
                <a:cubicBezTo>
                  <a:pt x="57995" y="116010"/>
                  <a:pt x="57907" y="115793"/>
                  <a:pt x="57826" y="115572"/>
                </a:cubicBezTo>
                <a:cubicBezTo>
                  <a:pt x="56020" y="110631"/>
                  <a:pt x="58562" y="105162"/>
                  <a:pt x="63502" y="103356"/>
                </a:cubicBezTo>
                <a:lnTo>
                  <a:pt x="91563" y="93155"/>
                </a:lnTo>
                <a:cubicBezTo>
                  <a:pt x="99078" y="90399"/>
                  <a:pt x="104081" y="83252"/>
                  <a:pt x="104098" y="75248"/>
                </a:cubicBezTo>
                <a:lnTo>
                  <a:pt x="104098" y="28575"/>
                </a:lnTo>
                <a:cubicBezTo>
                  <a:pt x="104098" y="23315"/>
                  <a:pt x="99834" y="19050"/>
                  <a:pt x="94573" y="19050"/>
                </a:cubicBezTo>
                <a:close/>
                <a:moveTo>
                  <a:pt x="152390" y="8859"/>
                </a:moveTo>
                <a:cubicBezTo>
                  <a:pt x="231261" y="8948"/>
                  <a:pt x="295175" y="72863"/>
                  <a:pt x="295265" y="151734"/>
                </a:cubicBezTo>
                <a:cubicBezTo>
                  <a:pt x="295265" y="156995"/>
                  <a:pt x="291001" y="161259"/>
                  <a:pt x="285740" y="161259"/>
                </a:cubicBezTo>
                <a:cubicBezTo>
                  <a:pt x="280479" y="161259"/>
                  <a:pt x="276215" y="156995"/>
                  <a:pt x="276215" y="151734"/>
                </a:cubicBezTo>
                <a:cubicBezTo>
                  <a:pt x="276136" y="83380"/>
                  <a:pt x="220744" y="27988"/>
                  <a:pt x="152390" y="27909"/>
                </a:cubicBezTo>
                <a:cubicBezTo>
                  <a:pt x="147129" y="27909"/>
                  <a:pt x="142865" y="23644"/>
                  <a:pt x="142865" y="18384"/>
                </a:cubicBezTo>
                <a:cubicBezTo>
                  <a:pt x="142865" y="13124"/>
                  <a:pt x="147129" y="8859"/>
                  <a:pt x="152390" y="8859"/>
                </a:cubicBezTo>
                <a:close/>
                <a:moveTo>
                  <a:pt x="28641" y="0"/>
                </a:moveTo>
                <a:lnTo>
                  <a:pt x="94573" y="0"/>
                </a:lnTo>
                <a:cubicBezTo>
                  <a:pt x="110355" y="0"/>
                  <a:pt x="123148" y="12794"/>
                  <a:pt x="123148" y="28575"/>
                </a:cubicBezTo>
                <a:lnTo>
                  <a:pt x="123148" y="75248"/>
                </a:lnTo>
                <a:cubicBezTo>
                  <a:pt x="123090" y="91236"/>
                  <a:pt x="113090" y="105500"/>
                  <a:pt x="98078" y="111004"/>
                </a:cubicBezTo>
                <a:lnTo>
                  <a:pt x="79885" y="117672"/>
                </a:lnTo>
                <a:cubicBezTo>
                  <a:pt x="103106" y="163669"/>
                  <a:pt x="140454" y="201017"/>
                  <a:pt x="186451" y="224238"/>
                </a:cubicBezTo>
                <a:lnTo>
                  <a:pt x="193062" y="206054"/>
                </a:lnTo>
                <a:cubicBezTo>
                  <a:pt x="198568" y="191018"/>
                  <a:pt x="212863" y="181008"/>
                  <a:pt x="228876" y="180975"/>
                </a:cubicBezTo>
                <a:lnTo>
                  <a:pt x="275548" y="180975"/>
                </a:lnTo>
                <a:cubicBezTo>
                  <a:pt x="291315" y="180996"/>
                  <a:pt x="304085" y="193783"/>
                  <a:pt x="304085" y="209550"/>
                </a:cubicBezTo>
                <a:lnTo>
                  <a:pt x="304085" y="275482"/>
                </a:lnTo>
                <a:cubicBezTo>
                  <a:pt x="304074" y="291272"/>
                  <a:pt x="291300" y="304081"/>
                  <a:pt x="275510" y="304133"/>
                </a:cubicBezTo>
                <a:cubicBezTo>
                  <a:pt x="274843" y="304133"/>
                  <a:pt x="274186" y="304057"/>
                  <a:pt x="273519" y="304057"/>
                </a:cubicBezTo>
                <a:cubicBezTo>
                  <a:pt x="239751" y="301733"/>
                  <a:pt x="206655" y="293486"/>
                  <a:pt x="175745" y="279692"/>
                </a:cubicBezTo>
                <a:cubicBezTo>
                  <a:pt x="108088" y="250026"/>
                  <a:pt x="54066" y="195993"/>
                  <a:pt x="24412" y="128330"/>
                </a:cubicBezTo>
                <a:cubicBezTo>
                  <a:pt x="10633" y="97429"/>
                  <a:pt x="2393" y="64348"/>
                  <a:pt x="66" y="30594"/>
                </a:cubicBezTo>
                <a:cubicBezTo>
                  <a:pt x="22" y="29951"/>
                  <a:pt x="0" y="29306"/>
                  <a:pt x="0" y="28661"/>
                </a:cubicBezTo>
                <a:cubicBezTo>
                  <a:pt x="-6" y="12838"/>
                  <a:pt x="12817" y="6"/>
                  <a:pt x="286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fea90fcb22_0_3508"/>
          <p:cNvSpPr txBox="1"/>
          <p:nvPr/>
        </p:nvSpPr>
        <p:spPr>
          <a:xfrm>
            <a:off x="4302122" y="2268292"/>
            <a:ext cx="39780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Se você ficou com alguma dúvida, sinta-se à vontade para entrar em contato conosco. Nós vamos te atender o mais rápido possível!</a:t>
            </a:r>
            <a:endParaRPr sz="1100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Google Shape;233;gfea90fcb22_0_3508"/>
          <p:cNvSpPr txBox="1"/>
          <p:nvPr/>
        </p:nvSpPr>
        <p:spPr>
          <a:xfrm>
            <a:off x="4302122" y="1267196"/>
            <a:ext cx="39780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Contato</a:t>
            </a:r>
            <a:endParaRPr sz="17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34" name="Google Shape;234;gfea90fcb22_0_3508"/>
          <p:cNvSpPr txBox="1"/>
          <p:nvPr/>
        </p:nvSpPr>
        <p:spPr>
          <a:xfrm>
            <a:off x="4302121" y="990197"/>
            <a:ext cx="3978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Escola DNC</a:t>
            </a:r>
            <a:endParaRPr sz="11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5" name="Google Shape;235;gfea90fcb22_0_3508"/>
          <p:cNvCxnSpPr/>
          <p:nvPr/>
        </p:nvCxnSpPr>
        <p:spPr>
          <a:xfrm>
            <a:off x="6335230" y="1543637"/>
            <a:ext cx="28110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6" name="Google Shape;236;gfea90fcb22_0_3508"/>
          <p:cNvPicPr preferRelativeResize="0"/>
          <p:nvPr/>
        </p:nvPicPr>
        <p:blipFill rotWithShape="1">
          <a:blip r:embed="rId3">
            <a:alphaModFix/>
          </a:blip>
          <a:srcRect l="6978" r="6978"/>
          <a:stretch/>
        </p:blipFill>
        <p:spPr>
          <a:xfrm>
            <a:off x="-1" y="0"/>
            <a:ext cx="39358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fea90fcb22_0_3508"/>
          <p:cNvSpPr txBox="1">
            <a:spLocks noGrp="1"/>
          </p:cNvSpPr>
          <p:nvPr>
            <p:ph type="title"/>
          </p:nvPr>
        </p:nvSpPr>
        <p:spPr>
          <a:xfrm>
            <a:off x="4782615" y="4561781"/>
            <a:ext cx="1552800" cy="21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8" name="Google Shape;238;gfea90fcb22_0_3508"/>
          <p:cNvSpPr txBox="1">
            <a:spLocks noGrp="1"/>
          </p:cNvSpPr>
          <p:nvPr>
            <p:ph type="title" idx="2"/>
          </p:nvPr>
        </p:nvSpPr>
        <p:spPr>
          <a:xfrm>
            <a:off x="7069356" y="4561781"/>
            <a:ext cx="1552800" cy="21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" userDrawn="1">
  <p:cSld name="CUSTOM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ea90fcb22_0_3528"/>
          <p:cNvSpPr txBox="1">
            <a:spLocks noGrp="1"/>
          </p:cNvSpPr>
          <p:nvPr>
            <p:ph type="title" idx="6"/>
          </p:nvPr>
        </p:nvSpPr>
        <p:spPr>
          <a:xfrm>
            <a:off x="491973" y="594056"/>
            <a:ext cx="3539700" cy="3955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8" name="Google Shape;248;gfea90fcb22_0_3528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fea90fcb22_0_3528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sz="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gfea90fcb22_0_3528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lang="en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">
  <p:cSld name="CUSTOM_3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ea90fcb22_0_3569"/>
          <p:cNvSpPr txBox="1">
            <a:spLocks noGrp="1"/>
          </p:cNvSpPr>
          <p:nvPr>
            <p:ph type="title"/>
          </p:nvPr>
        </p:nvSpPr>
        <p:spPr>
          <a:xfrm>
            <a:off x="644618" y="636413"/>
            <a:ext cx="7854600" cy="32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gfea90fcb22_0_3569"/>
          <p:cNvSpPr txBox="1">
            <a:spLocks noGrp="1"/>
          </p:cNvSpPr>
          <p:nvPr>
            <p:ph type="title" idx="2"/>
          </p:nvPr>
        </p:nvSpPr>
        <p:spPr>
          <a:xfrm>
            <a:off x="2166504" y="298575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gfea90fcb22_0_3569"/>
          <p:cNvSpPr/>
          <p:nvPr/>
        </p:nvSpPr>
        <p:spPr>
          <a:xfrm>
            <a:off x="3319661" y="1119443"/>
            <a:ext cx="2506800" cy="3698100"/>
          </a:xfrm>
          <a:prstGeom prst="rect">
            <a:avLst/>
          </a:prstGeom>
          <a:solidFill>
            <a:srgbClr val="0C70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fea90fcb22_0_3569"/>
          <p:cNvSpPr/>
          <p:nvPr/>
        </p:nvSpPr>
        <p:spPr>
          <a:xfrm>
            <a:off x="5807572" y="1290803"/>
            <a:ext cx="2274600" cy="3355500"/>
          </a:xfrm>
          <a:prstGeom prst="rect">
            <a:avLst/>
          </a:prstGeom>
          <a:noFill/>
          <a:ln w="25400" cap="flat" cmpd="sng">
            <a:solidFill>
              <a:srgbClr val="0C70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fea90fcb22_0_3569"/>
          <p:cNvSpPr/>
          <p:nvPr/>
        </p:nvSpPr>
        <p:spPr>
          <a:xfrm>
            <a:off x="4329604" y="1508195"/>
            <a:ext cx="487680" cy="486039"/>
          </a:xfrm>
          <a:custGeom>
            <a:avLst/>
            <a:gdLst/>
            <a:ahLst/>
            <a:cxnLst/>
            <a:rect l="l" t="t" r="r" b="b"/>
            <a:pathLst>
              <a:path w="609600" h="609453" extrusionOk="0">
                <a:moveTo>
                  <a:pt x="285750" y="466578"/>
                </a:moveTo>
                <a:lnTo>
                  <a:pt x="285750" y="495153"/>
                </a:lnTo>
                <a:cubicBezTo>
                  <a:pt x="285750" y="500414"/>
                  <a:pt x="281486" y="504678"/>
                  <a:pt x="276225" y="504678"/>
                </a:cubicBezTo>
                <a:cubicBezTo>
                  <a:pt x="249935" y="504709"/>
                  <a:pt x="228631" y="526013"/>
                  <a:pt x="228600" y="552303"/>
                </a:cubicBezTo>
                <a:cubicBezTo>
                  <a:pt x="228600" y="557564"/>
                  <a:pt x="224336" y="561828"/>
                  <a:pt x="219075" y="561828"/>
                </a:cubicBezTo>
                <a:cubicBezTo>
                  <a:pt x="213814" y="561828"/>
                  <a:pt x="209550" y="557564"/>
                  <a:pt x="209550" y="552303"/>
                </a:cubicBezTo>
                <a:cubicBezTo>
                  <a:pt x="209551" y="539361"/>
                  <a:pt x="213346" y="526704"/>
                  <a:pt x="220465" y="515896"/>
                </a:cubicBezTo>
                <a:cubicBezTo>
                  <a:pt x="208633" y="508484"/>
                  <a:pt x="194936" y="504593"/>
                  <a:pt x="180975" y="504678"/>
                </a:cubicBezTo>
                <a:cubicBezTo>
                  <a:pt x="147657" y="504678"/>
                  <a:pt x="119230" y="525984"/>
                  <a:pt x="114855" y="554235"/>
                </a:cubicBezTo>
                <a:cubicBezTo>
                  <a:pt x="114137" y="558878"/>
                  <a:pt x="110140" y="562304"/>
                  <a:pt x="105442" y="562304"/>
                </a:cubicBezTo>
                <a:lnTo>
                  <a:pt x="105287" y="562304"/>
                </a:lnTo>
                <a:cubicBezTo>
                  <a:pt x="77489" y="561598"/>
                  <a:pt x="60816" y="570837"/>
                  <a:pt x="53626" y="590401"/>
                </a:cubicBezTo>
                <a:lnTo>
                  <a:pt x="555955" y="590401"/>
                </a:lnTo>
                <a:cubicBezTo>
                  <a:pt x="548718" y="570832"/>
                  <a:pt x="531898" y="561579"/>
                  <a:pt x="504314" y="562302"/>
                </a:cubicBezTo>
                <a:lnTo>
                  <a:pt x="504155" y="562302"/>
                </a:lnTo>
                <a:cubicBezTo>
                  <a:pt x="499457" y="562302"/>
                  <a:pt x="495460" y="558876"/>
                  <a:pt x="494742" y="554233"/>
                </a:cubicBezTo>
                <a:cubicBezTo>
                  <a:pt x="490370" y="525984"/>
                  <a:pt x="461943" y="504678"/>
                  <a:pt x="428625" y="504678"/>
                </a:cubicBezTo>
                <a:cubicBezTo>
                  <a:pt x="414664" y="504593"/>
                  <a:pt x="400967" y="508484"/>
                  <a:pt x="389135" y="515896"/>
                </a:cubicBezTo>
                <a:cubicBezTo>
                  <a:pt x="396254" y="526704"/>
                  <a:pt x="400049" y="539361"/>
                  <a:pt x="400050" y="552303"/>
                </a:cubicBezTo>
                <a:cubicBezTo>
                  <a:pt x="400050" y="557564"/>
                  <a:pt x="395786" y="561828"/>
                  <a:pt x="390525" y="561828"/>
                </a:cubicBezTo>
                <a:cubicBezTo>
                  <a:pt x="385264" y="561828"/>
                  <a:pt x="381000" y="557564"/>
                  <a:pt x="381000" y="552303"/>
                </a:cubicBezTo>
                <a:cubicBezTo>
                  <a:pt x="380969" y="526013"/>
                  <a:pt x="359665" y="504709"/>
                  <a:pt x="333375" y="504678"/>
                </a:cubicBezTo>
                <a:cubicBezTo>
                  <a:pt x="328114" y="504678"/>
                  <a:pt x="323850" y="500414"/>
                  <a:pt x="323850" y="495153"/>
                </a:cubicBezTo>
                <a:lnTo>
                  <a:pt x="323850" y="466578"/>
                </a:lnTo>
                <a:close/>
                <a:moveTo>
                  <a:pt x="273147" y="418953"/>
                </a:moveTo>
                <a:lnTo>
                  <a:pt x="261715" y="447528"/>
                </a:lnTo>
                <a:lnTo>
                  <a:pt x="347884" y="447528"/>
                </a:lnTo>
                <a:lnTo>
                  <a:pt x="336454" y="418953"/>
                </a:lnTo>
                <a:close/>
                <a:moveTo>
                  <a:pt x="233142" y="371328"/>
                </a:moveTo>
                <a:lnTo>
                  <a:pt x="244572" y="399903"/>
                </a:lnTo>
                <a:lnTo>
                  <a:pt x="365028" y="399903"/>
                </a:lnTo>
                <a:lnTo>
                  <a:pt x="376458" y="371328"/>
                </a:lnTo>
                <a:close/>
                <a:moveTo>
                  <a:pt x="314324" y="251193"/>
                </a:moveTo>
                <a:lnTo>
                  <a:pt x="314324" y="276079"/>
                </a:lnTo>
                <a:cubicBezTo>
                  <a:pt x="319583" y="276074"/>
                  <a:pt x="323844" y="271813"/>
                  <a:pt x="323849" y="266554"/>
                </a:cubicBezTo>
                <a:lnTo>
                  <a:pt x="323849" y="261233"/>
                </a:lnTo>
                <a:cubicBezTo>
                  <a:pt x="323855" y="257132"/>
                  <a:pt x="321230" y="253490"/>
                  <a:pt x="317338" y="252197"/>
                </a:cubicBezTo>
                <a:close/>
                <a:moveTo>
                  <a:pt x="400050" y="234755"/>
                </a:moveTo>
                <a:lnTo>
                  <a:pt x="400050" y="358222"/>
                </a:lnTo>
                <a:lnTo>
                  <a:pt x="447675" y="412651"/>
                </a:lnTo>
                <a:lnTo>
                  <a:pt x="447675" y="289184"/>
                </a:lnTo>
                <a:close/>
                <a:moveTo>
                  <a:pt x="209550" y="234755"/>
                </a:moveTo>
                <a:lnTo>
                  <a:pt x="161925" y="289184"/>
                </a:lnTo>
                <a:lnTo>
                  <a:pt x="161925" y="412651"/>
                </a:lnTo>
                <a:lnTo>
                  <a:pt x="209550" y="358222"/>
                </a:lnTo>
                <a:close/>
                <a:moveTo>
                  <a:pt x="295274" y="199879"/>
                </a:moveTo>
                <a:cubicBezTo>
                  <a:pt x="290015" y="199884"/>
                  <a:pt x="285754" y="204145"/>
                  <a:pt x="285749" y="209404"/>
                </a:cubicBezTo>
                <a:lnTo>
                  <a:pt x="285749" y="214725"/>
                </a:lnTo>
                <a:cubicBezTo>
                  <a:pt x="285743" y="218826"/>
                  <a:pt x="288368" y="222468"/>
                  <a:pt x="292260" y="223761"/>
                </a:cubicBezTo>
                <a:lnTo>
                  <a:pt x="295274" y="224765"/>
                </a:lnTo>
                <a:close/>
                <a:moveTo>
                  <a:pt x="304799" y="161779"/>
                </a:moveTo>
                <a:cubicBezTo>
                  <a:pt x="310060" y="161779"/>
                  <a:pt x="314324" y="166043"/>
                  <a:pt x="314324" y="171304"/>
                </a:cubicBezTo>
                <a:lnTo>
                  <a:pt x="314324" y="180829"/>
                </a:lnTo>
                <a:cubicBezTo>
                  <a:pt x="330098" y="180846"/>
                  <a:pt x="342882" y="193630"/>
                  <a:pt x="342899" y="209404"/>
                </a:cubicBezTo>
                <a:cubicBezTo>
                  <a:pt x="342899" y="214665"/>
                  <a:pt x="338635" y="218929"/>
                  <a:pt x="333374" y="218929"/>
                </a:cubicBezTo>
                <a:cubicBezTo>
                  <a:pt x="328113" y="218929"/>
                  <a:pt x="323849" y="214665"/>
                  <a:pt x="323849" y="209404"/>
                </a:cubicBezTo>
                <a:cubicBezTo>
                  <a:pt x="323844" y="204145"/>
                  <a:pt x="319583" y="199884"/>
                  <a:pt x="314324" y="199879"/>
                </a:cubicBezTo>
                <a:lnTo>
                  <a:pt x="314324" y="231111"/>
                </a:lnTo>
                <a:lnTo>
                  <a:pt x="323365" y="234123"/>
                </a:lnTo>
                <a:cubicBezTo>
                  <a:pt x="335037" y="238008"/>
                  <a:pt x="342909" y="248932"/>
                  <a:pt x="342899" y="261233"/>
                </a:cubicBezTo>
                <a:lnTo>
                  <a:pt x="342899" y="266554"/>
                </a:lnTo>
                <a:cubicBezTo>
                  <a:pt x="342882" y="282328"/>
                  <a:pt x="330098" y="295112"/>
                  <a:pt x="314324" y="295129"/>
                </a:cubicBezTo>
                <a:lnTo>
                  <a:pt x="314324" y="304654"/>
                </a:lnTo>
                <a:cubicBezTo>
                  <a:pt x="314324" y="309915"/>
                  <a:pt x="310060" y="314179"/>
                  <a:pt x="304799" y="314179"/>
                </a:cubicBezTo>
                <a:cubicBezTo>
                  <a:pt x="299538" y="314179"/>
                  <a:pt x="295274" y="309915"/>
                  <a:pt x="295274" y="304654"/>
                </a:cubicBezTo>
                <a:lnTo>
                  <a:pt x="295274" y="295129"/>
                </a:lnTo>
                <a:cubicBezTo>
                  <a:pt x="279500" y="295112"/>
                  <a:pt x="266716" y="282328"/>
                  <a:pt x="266699" y="266554"/>
                </a:cubicBezTo>
                <a:cubicBezTo>
                  <a:pt x="266699" y="261293"/>
                  <a:pt x="270963" y="257029"/>
                  <a:pt x="276224" y="257029"/>
                </a:cubicBezTo>
                <a:cubicBezTo>
                  <a:pt x="281485" y="257029"/>
                  <a:pt x="285749" y="261293"/>
                  <a:pt x="285749" y="266554"/>
                </a:cubicBezTo>
                <a:cubicBezTo>
                  <a:pt x="285754" y="271813"/>
                  <a:pt x="290015" y="276074"/>
                  <a:pt x="295274" y="276079"/>
                </a:cubicBezTo>
                <a:lnTo>
                  <a:pt x="295274" y="244847"/>
                </a:lnTo>
                <a:lnTo>
                  <a:pt x="286233" y="241835"/>
                </a:lnTo>
                <a:cubicBezTo>
                  <a:pt x="274561" y="237950"/>
                  <a:pt x="266689" y="227026"/>
                  <a:pt x="266699" y="214725"/>
                </a:cubicBezTo>
                <a:lnTo>
                  <a:pt x="266699" y="209404"/>
                </a:lnTo>
                <a:cubicBezTo>
                  <a:pt x="266716" y="193630"/>
                  <a:pt x="279500" y="180846"/>
                  <a:pt x="295274" y="180829"/>
                </a:cubicBezTo>
                <a:lnTo>
                  <a:pt x="295274" y="171304"/>
                </a:lnTo>
                <a:cubicBezTo>
                  <a:pt x="295274" y="166043"/>
                  <a:pt x="299538" y="161779"/>
                  <a:pt x="304799" y="161779"/>
                </a:cubicBezTo>
                <a:close/>
                <a:moveTo>
                  <a:pt x="246743" y="107822"/>
                </a:moveTo>
                <a:cubicBezTo>
                  <a:pt x="234788" y="137180"/>
                  <a:pt x="228628" y="168574"/>
                  <a:pt x="228600" y="200273"/>
                </a:cubicBezTo>
                <a:lnTo>
                  <a:pt x="228600" y="352278"/>
                </a:lnTo>
                <a:lnTo>
                  <a:pt x="381000" y="352278"/>
                </a:lnTo>
                <a:lnTo>
                  <a:pt x="381000" y="200273"/>
                </a:lnTo>
                <a:cubicBezTo>
                  <a:pt x="380971" y="168574"/>
                  <a:pt x="374809" y="137180"/>
                  <a:pt x="362853" y="107822"/>
                </a:cubicBezTo>
                <a:cubicBezTo>
                  <a:pt x="327036" y="128962"/>
                  <a:pt x="282560" y="128962"/>
                  <a:pt x="246743" y="107822"/>
                </a:cubicBezTo>
                <a:close/>
                <a:moveTo>
                  <a:pt x="304800" y="22322"/>
                </a:moveTo>
                <a:cubicBezTo>
                  <a:pt x="284294" y="41970"/>
                  <a:pt x="267318" y="64998"/>
                  <a:pt x="254613" y="90398"/>
                </a:cubicBezTo>
                <a:cubicBezTo>
                  <a:pt x="285470" y="109066"/>
                  <a:pt x="324140" y="109066"/>
                  <a:pt x="354997" y="90398"/>
                </a:cubicBezTo>
                <a:lnTo>
                  <a:pt x="354997" y="90397"/>
                </a:lnTo>
                <a:cubicBezTo>
                  <a:pt x="342274" y="65005"/>
                  <a:pt x="325297" y="41981"/>
                  <a:pt x="304800" y="22322"/>
                </a:cubicBezTo>
                <a:close/>
                <a:moveTo>
                  <a:pt x="300107" y="1272"/>
                </a:moveTo>
                <a:cubicBezTo>
                  <a:pt x="303006" y="-424"/>
                  <a:pt x="306595" y="-424"/>
                  <a:pt x="309493" y="1272"/>
                </a:cubicBezTo>
                <a:cubicBezTo>
                  <a:pt x="310073" y="1544"/>
                  <a:pt x="310624" y="1876"/>
                  <a:pt x="311134" y="2262"/>
                </a:cubicBezTo>
                <a:cubicBezTo>
                  <a:pt x="367641" y="52575"/>
                  <a:pt x="399989" y="124613"/>
                  <a:pt x="400050" y="200273"/>
                </a:cubicBezTo>
                <a:lnTo>
                  <a:pt x="400050" y="205819"/>
                </a:lnTo>
                <a:lnTo>
                  <a:pt x="464371" y="279329"/>
                </a:lnTo>
                <a:cubicBezTo>
                  <a:pt x="465888" y="281067"/>
                  <a:pt x="466724" y="283296"/>
                  <a:pt x="466725" y="285603"/>
                </a:cubicBezTo>
                <a:lnTo>
                  <a:pt x="466725" y="438003"/>
                </a:lnTo>
                <a:cubicBezTo>
                  <a:pt x="466727" y="440753"/>
                  <a:pt x="465539" y="443369"/>
                  <a:pt x="463468" y="445180"/>
                </a:cubicBezTo>
                <a:cubicBezTo>
                  <a:pt x="459508" y="448642"/>
                  <a:pt x="453491" y="448238"/>
                  <a:pt x="450029" y="444277"/>
                </a:cubicBezTo>
                <a:lnTo>
                  <a:pt x="393595" y="379782"/>
                </a:lnTo>
                <a:lnTo>
                  <a:pt x="380321" y="412968"/>
                </a:lnTo>
                <a:cubicBezTo>
                  <a:pt x="378872" y="416582"/>
                  <a:pt x="375370" y="418953"/>
                  <a:pt x="371475" y="418953"/>
                </a:cubicBezTo>
                <a:lnTo>
                  <a:pt x="356972" y="418953"/>
                </a:lnTo>
                <a:lnTo>
                  <a:pt x="370796" y="453514"/>
                </a:lnTo>
                <a:cubicBezTo>
                  <a:pt x="371246" y="454640"/>
                  <a:pt x="371478" y="455842"/>
                  <a:pt x="371478" y="457056"/>
                </a:cubicBezTo>
                <a:cubicBezTo>
                  <a:pt x="371476" y="462317"/>
                  <a:pt x="367211" y="466580"/>
                  <a:pt x="361950" y="466578"/>
                </a:cubicBezTo>
                <a:lnTo>
                  <a:pt x="342900" y="466578"/>
                </a:lnTo>
                <a:lnTo>
                  <a:pt x="342900" y="486307"/>
                </a:lnTo>
                <a:cubicBezTo>
                  <a:pt x="355262" y="488106"/>
                  <a:pt x="366865" y="493356"/>
                  <a:pt x="376376" y="501454"/>
                </a:cubicBezTo>
                <a:cubicBezTo>
                  <a:pt x="391798" y="491031"/>
                  <a:pt x="410011" y="485514"/>
                  <a:pt x="428625" y="485628"/>
                </a:cubicBezTo>
                <a:cubicBezTo>
                  <a:pt x="468176" y="485628"/>
                  <a:pt x="502463" y="509938"/>
                  <a:pt x="511838" y="543359"/>
                </a:cubicBezTo>
                <a:cubicBezTo>
                  <a:pt x="553763" y="545244"/>
                  <a:pt x="570079" y="568204"/>
                  <a:pt x="576005" y="590403"/>
                </a:cubicBezTo>
                <a:lnTo>
                  <a:pt x="600075" y="590403"/>
                </a:lnTo>
                <a:cubicBezTo>
                  <a:pt x="605336" y="590403"/>
                  <a:pt x="609600" y="594667"/>
                  <a:pt x="609600" y="599928"/>
                </a:cubicBezTo>
                <a:cubicBezTo>
                  <a:pt x="609600" y="605189"/>
                  <a:pt x="605336" y="609453"/>
                  <a:pt x="600075" y="609453"/>
                </a:cubicBezTo>
                <a:lnTo>
                  <a:pt x="9525" y="609453"/>
                </a:lnTo>
                <a:cubicBezTo>
                  <a:pt x="4264" y="609453"/>
                  <a:pt x="0" y="605189"/>
                  <a:pt x="0" y="599928"/>
                </a:cubicBezTo>
                <a:cubicBezTo>
                  <a:pt x="0" y="594667"/>
                  <a:pt x="4264" y="590403"/>
                  <a:pt x="9525" y="590403"/>
                </a:cubicBezTo>
                <a:lnTo>
                  <a:pt x="33595" y="590403"/>
                </a:lnTo>
                <a:cubicBezTo>
                  <a:pt x="39523" y="568204"/>
                  <a:pt x="55845" y="545244"/>
                  <a:pt x="97762" y="543359"/>
                </a:cubicBezTo>
                <a:cubicBezTo>
                  <a:pt x="107137" y="509938"/>
                  <a:pt x="141424" y="485628"/>
                  <a:pt x="180975" y="485628"/>
                </a:cubicBezTo>
                <a:cubicBezTo>
                  <a:pt x="199589" y="485514"/>
                  <a:pt x="217802" y="491030"/>
                  <a:pt x="233224" y="501452"/>
                </a:cubicBezTo>
                <a:cubicBezTo>
                  <a:pt x="242736" y="493355"/>
                  <a:pt x="254338" y="488106"/>
                  <a:pt x="266700" y="486307"/>
                </a:cubicBezTo>
                <a:lnTo>
                  <a:pt x="266700" y="466578"/>
                </a:lnTo>
                <a:lnTo>
                  <a:pt x="247650" y="466578"/>
                </a:lnTo>
                <a:cubicBezTo>
                  <a:pt x="246437" y="466578"/>
                  <a:pt x="245234" y="466347"/>
                  <a:pt x="244108" y="465896"/>
                </a:cubicBezTo>
                <a:cubicBezTo>
                  <a:pt x="239224" y="463942"/>
                  <a:pt x="236850" y="458397"/>
                  <a:pt x="238804" y="453514"/>
                </a:cubicBezTo>
                <a:lnTo>
                  <a:pt x="252628" y="418953"/>
                </a:lnTo>
                <a:lnTo>
                  <a:pt x="238125" y="418953"/>
                </a:lnTo>
                <a:cubicBezTo>
                  <a:pt x="234230" y="418953"/>
                  <a:pt x="230728" y="416582"/>
                  <a:pt x="229279" y="412968"/>
                </a:cubicBezTo>
                <a:lnTo>
                  <a:pt x="216005" y="379782"/>
                </a:lnTo>
                <a:lnTo>
                  <a:pt x="159571" y="444277"/>
                </a:lnTo>
                <a:cubicBezTo>
                  <a:pt x="157762" y="446348"/>
                  <a:pt x="155145" y="447535"/>
                  <a:pt x="152394" y="447534"/>
                </a:cubicBezTo>
                <a:cubicBezTo>
                  <a:pt x="147135" y="447531"/>
                  <a:pt x="142872" y="443264"/>
                  <a:pt x="142875" y="438003"/>
                </a:cubicBezTo>
                <a:lnTo>
                  <a:pt x="142875" y="285603"/>
                </a:lnTo>
                <a:cubicBezTo>
                  <a:pt x="142876" y="283296"/>
                  <a:pt x="143712" y="281067"/>
                  <a:pt x="145229" y="279329"/>
                </a:cubicBezTo>
                <a:lnTo>
                  <a:pt x="209550" y="205819"/>
                </a:lnTo>
                <a:lnTo>
                  <a:pt x="209550" y="200273"/>
                </a:lnTo>
                <a:cubicBezTo>
                  <a:pt x="209616" y="124614"/>
                  <a:pt x="241963" y="52578"/>
                  <a:pt x="298466" y="2262"/>
                </a:cubicBezTo>
                <a:cubicBezTo>
                  <a:pt x="298977" y="1876"/>
                  <a:pt x="299527" y="1544"/>
                  <a:pt x="300107" y="12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fea90fcb22_0_3569"/>
          <p:cNvSpPr/>
          <p:nvPr/>
        </p:nvSpPr>
        <p:spPr>
          <a:xfrm>
            <a:off x="6709426" y="1508195"/>
            <a:ext cx="470964" cy="486156"/>
          </a:xfrm>
          <a:custGeom>
            <a:avLst/>
            <a:gdLst/>
            <a:ahLst/>
            <a:cxnLst/>
            <a:rect l="l" t="t" r="r" b="b"/>
            <a:pathLst>
              <a:path w="590550" h="609600" extrusionOk="0">
                <a:moveTo>
                  <a:pt x="533401" y="533400"/>
                </a:moveTo>
                <a:lnTo>
                  <a:pt x="552451" y="533400"/>
                </a:lnTo>
                <a:lnTo>
                  <a:pt x="552451" y="571500"/>
                </a:lnTo>
                <a:lnTo>
                  <a:pt x="533401" y="571500"/>
                </a:lnTo>
                <a:close/>
                <a:moveTo>
                  <a:pt x="495301" y="533400"/>
                </a:moveTo>
                <a:lnTo>
                  <a:pt x="514351" y="533400"/>
                </a:lnTo>
                <a:lnTo>
                  <a:pt x="514351" y="571500"/>
                </a:lnTo>
                <a:lnTo>
                  <a:pt x="495301" y="571500"/>
                </a:lnTo>
                <a:close/>
                <a:moveTo>
                  <a:pt x="228600" y="504825"/>
                </a:moveTo>
                <a:lnTo>
                  <a:pt x="228600" y="590550"/>
                </a:lnTo>
                <a:lnTo>
                  <a:pt x="266700" y="590550"/>
                </a:lnTo>
                <a:lnTo>
                  <a:pt x="266700" y="504825"/>
                </a:lnTo>
                <a:close/>
                <a:moveTo>
                  <a:pt x="85725" y="504825"/>
                </a:moveTo>
                <a:lnTo>
                  <a:pt x="85725" y="590550"/>
                </a:lnTo>
                <a:lnTo>
                  <a:pt x="142875" y="590550"/>
                </a:lnTo>
                <a:lnTo>
                  <a:pt x="142875" y="504825"/>
                </a:lnTo>
                <a:close/>
                <a:moveTo>
                  <a:pt x="533401" y="476250"/>
                </a:moveTo>
                <a:lnTo>
                  <a:pt x="552451" y="476250"/>
                </a:lnTo>
                <a:lnTo>
                  <a:pt x="552451" y="514350"/>
                </a:lnTo>
                <a:lnTo>
                  <a:pt x="533401" y="514350"/>
                </a:lnTo>
                <a:close/>
                <a:moveTo>
                  <a:pt x="495301" y="476250"/>
                </a:moveTo>
                <a:lnTo>
                  <a:pt x="514351" y="476250"/>
                </a:lnTo>
                <a:lnTo>
                  <a:pt x="514351" y="514350"/>
                </a:lnTo>
                <a:lnTo>
                  <a:pt x="495301" y="514350"/>
                </a:lnTo>
                <a:close/>
                <a:moveTo>
                  <a:pt x="247651" y="447675"/>
                </a:moveTo>
                <a:lnTo>
                  <a:pt x="285751" y="447675"/>
                </a:lnTo>
                <a:lnTo>
                  <a:pt x="285751" y="466725"/>
                </a:lnTo>
                <a:lnTo>
                  <a:pt x="247651" y="466725"/>
                </a:lnTo>
                <a:close/>
                <a:moveTo>
                  <a:pt x="152401" y="447675"/>
                </a:moveTo>
                <a:lnTo>
                  <a:pt x="190501" y="447675"/>
                </a:lnTo>
                <a:lnTo>
                  <a:pt x="190501" y="466725"/>
                </a:lnTo>
                <a:lnTo>
                  <a:pt x="152401" y="466725"/>
                </a:lnTo>
                <a:close/>
                <a:moveTo>
                  <a:pt x="95251" y="447675"/>
                </a:moveTo>
                <a:lnTo>
                  <a:pt x="133351" y="447675"/>
                </a:lnTo>
                <a:lnTo>
                  <a:pt x="133351" y="466725"/>
                </a:lnTo>
                <a:lnTo>
                  <a:pt x="95251" y="466725"/>
                </a:lnTo>
                <a:close/>
                <a:moveTo>
                  <a:pt x="38101" y="447675"/>
                </a:moveTo>
                <a:lnTo>
                  <a:pt x="76201" y="447675"/>
                </a:lnTo>
                <a:lnTo>
                  <a:pt x="76201" y="466725"/>
                </a:lnTo>
                <a:lnTo>
                  <a:pt x="38101" y="466725"/>
                </a:lnTo>
                <a:close/>
                <a:moveTo>
                  <a:pt x="533401" y="419100"/>
                </a:moveTo>
                <a:lnTo>
                  <a:pt x="552451" y="419100"/>
                </a:lnTo>
                <a:lnTo>
                  <a:pt x="552451" y="457200"/>
                </a:lnTo>
                <a:lnTo>
                  <a:pt x="533401" y="457200"/>
                </a:lnTo>
                <a:close/>
                <a:moveTo>
                  <a:pt x="495301" y="419100"/>
                </a:moveTo>
                <a:lnTo>
                  <a:pt x="514351" y="419100"/>
                </a:lnTo>
                <a:lnTo>
                  <a:pt x="514351" y="457200"/>
                </a:lnTo>
                <a:lnTo>
                  <a:pt x="495301" y="457200"/>
                </a:lnTo>
                <a:close/>
                <a:moveTo>
                  <a:pt x="247651" y="409575"/>
                </a:moveTo>
                <a:lnTo>
                  <a:pt x="285751" y="409575"/>
                </a:lnTo>
                <a:lnTo>
                  <a:pt x="285751" y="428625"/>
                </a:lnTo>
                <a:lnTo>
                  <a:pt x="247651" y="428625"/>
                </a:lnTo>
                <a:close/>
                <a:moveTo>
                  <a:pt x="152401" y="409575"/>
                </a:moveTo>
                <a:lnTo>
                  <a:pt x="190501" y="409575"/>
                </a:lnTo>
                <a:lnTo>
                  <a:pt x="190501" y="428625"/>
                </a:lnTo>
                <a:lnTo>
                  <a:pt x="152401" y="428625"/>
                </a:lnTo>
                <a:close/>
                <a:moveTo>
                  <a:pt x="95251" y="409575"/>
                </a:moveTo>
                <a:lnTo>
                  <a:pt x="133351" y="409575"/>
                </a:lnTo>
                <a:lnTo>
                  <a:pt x="133351" y="428625"/>
                </a:lnTo>
                <a:lnTo>
                  <a:pt x="95251" y="428625"/>
                </a:lnTo>
                <a:close/>
                <a:moveTo>
                  <a:pt x="38101" y="409575"/>
                </a:moveTo>
                <a:lnTo>
                  <a:pt x="76201" y="409575"/>
                </a:lnTo>
                <a:lnTo>
                  <a:pt x="76201" y="428625"/>
                </a:lnTo>
                <a:lnTo>
                  <a:pt x="38101" y="428625"/>
                </a:lnTo>
                <a:close/>
                <a:moveTo>
                  <a:pt x="247651" y="371475"/>
                </a:moveTo>
                <a:lnTo>
                  <a:pt x="285751" y="371475"/>
                </a:lnTo>
                <a:lnTo>
                  <a:pt x="285751" y="390525"/>
                </a:lnTo>
                <a:lnTo>
                  <a:pt x="247651" y="390525"/>
                </a:lnTo>
                <a:close/>
                <a:moveTo>
                  <a:pt x="152401" y="371475"/>
                </a:moveTo>
                <a:lnTo>
                  <a:pt x="190501" y="371475"/>
                </a:lnTo>
                <a:lnTo>
                  <a:pt x="190501" y="390525"/>
                </a:lnTo>
                <a:lnTo>
                  <a:pt x="152401" y="390525"/>
                </a:lnTo>
                <a:close/>
                <a:moveTo>
                  <a:pt x="95251" y="371475"/>
                </a:moveTo>
                <a:lnTo>
                  <a:pt x="133351" y="371475"/>
                </a:lnTo>
                <a:lnTo>
                  <a:pt x="133351" y="390525"/>
                </a:lnTo>
                <a:lnTo>
                  <a:pt x="95251" y="390525"/>
                </a:lnTo>
                <a:close/>
                <a:moveTo>
                  <a:pt x="38101" y="371475"/>
                </a:moveTo>
                <a:lnTo>
                  <a:pt x="76201" y="371475"/>
                </a:lnTo>
                <a:lnTo>
                  <a:pt x="76201" y="390525"/>
                </a:lnTo>
                <a:lnTo>
                  <a:pt x="38101" y="390525"/>
                </a:lnTo>
                <a:close/>
                <a:moveTo>
                  <a:pt x="533401" y="361950"/>
                </a:moveTo>
                <a:lnTo>
                  <a:pt x="552451" y="361950"/>
                </a:lnTo>
                <a:lnTo>
                  <a:pt x="552451" y="400050"/>
                </a:lnTo>
                <a:lnTo>
                  <a:pt x="533401" y="400050"/>
                </a:lnTo>
                <a:close/>
                <a:moveTo>
                  <a:pt x="495301" y="361950"/>
                </a:moveTo>
                <a:lnTo>
                  <a:pt x="514351" y="361950"/>
                </a:lnTo>
                <a:lnTo>
                  <a:pt x="514351" y="400050"/>
                </a:lnTo>
                <a:lnTo>
                  <a:pt x="495301" y="400050"/>
                </a:lnTo>
                <a:close/>
                <a:moveTo>
                  <a:pt x="419101" y="342900"/>
                </a:moveTo>
                <a:lnTo>
                  <a:pt x="438151" y="342900"/>
                </a:lnTo>
                <a:lnTo>
                  <a:pt x="438151" y="571500"/>
                </a:lnTo>
                <a:lnTo>
                  <a:pt x="419101" y="571500"/>
                </a:lnTo>
                <a:close/>
                <a:moveTo>
                  <a:pt x="381001" y="342900"/>
                </a:moveTo>
                <a:lnTo>
                  <a:pt x="400051" y="342900"/>
                </a:lnTo>
                <a:lnTo>
                  <a:pt x="400051" y="571500"/>
                </a:lnTo>
                <a:lnTo>
                  <a:pt x="381001" y="571500"/>
                </a:lnTo>
                <a:close/>
                <a:moveTo>
                  <a:pt x="342901" y="342900"/>
                </a:moveTo>
                <a:lnTo>
                  <a:pt x="361951" y="342900"/>
                </a:lnTo>
                <a:lnTo>
                  <a:pt x="361951" y="571500"/>
                </a:lnTo>
                <a:lnTo>
                  <a:pt x="342901" y="571500"/>
                </a:lnTo>
                <a:close/>
                <a:moveTo>
                  <a:pt x="247651" y="333375"/>
                </a:moveTo>
                <a:lnTo>
                  <a:pt x="285751" y="333375"/>
                </a:lnTo>
                <a:lnTo>
                  <a:pt x="285751" y="352425"/>
                </a:lnTo>
                <a:lnTo>
                  <a:pt x="247651" y="352425"/>
                </a:lnTo>
                <a:close/>
                <a:moveTo>
                  <a:pt x="152401" y="333375"/>
                </a:moveTo>
                <a:lnTo>
                  <a:pt x="190501" y="333375"/>
                </a:lnTo>
                <a:lnTo>
                  <a:pt x="190501" y="352425"/>
                </a:lnTo>
                <a:lnTo>
                  <a:pt x="152401" y="352425"/>
                </a:lnTo>
                <a:close/>
                <a:moveTo>
                  <a:pt x="95251" y="333375"/>
                </a:moveTo>
                <a:lnTo>
                  <a:pt x="133351" y="333375"/>
                </a:lnTo>
                <a:lnTo>
                  <a:pt x="133351" y="352425"/>
                </a:lnTo>
                <a:lnTo>
                  <a:pt x="95251" y="352425"/>
                </a:lnTo>
                <a:close/>
                <a:moveTo>
                  <a:pt x="38101" y="333375"/>
                </a:moveTo>
                <a:lnTo>
                  <a:pt x="76201" y="333375"/>
                </a:lnTo>
                <a:lnTo>
                  <a:pt x="76201" y="352425"/>
                </a:lnTo>
                <a:lnTo>
                  <a:pt x="38101" y="352425"/>
                </a:lnTo>
                <a:close/>
                <a:moveTo>
                  <a:pt x="323850" y="323850"/>
                </a:moveTo>
                <a:lnTo>
                  <a:pt x="323850" y="590550"/>
                </a:lnTo>
                <a:lnTo>
                  <a:pt x="457200" y="590550"/>
                </a:lnTo>
                <a:lnTo>
                  <a:pt x="457200" y="323850"/>
                </a:lnTo>
                <a:close/>
                <a:moveTo>
                  <a:pt x="533401" y="304800"/>
                </a:moveTo>
                <a:lnTo>
                  <a:pt x="552451" y="304800"/>
                </a:lnTo>
                <a:lnTo>
                  <a:pt x="552451" y="342900"/>
                </a:lnTo>
                <a:lnTo>
                  <a:pt x="533401" y="342900"/>
                </a:lnTo>
                <a:close/>
                <a:moveTo>
                  <a:pt x="495301" y="304800"/>
                </a:moveTo>
                <a:lnTo>
                  <a:pt x="514351" y="304800"/>
                </a:lnTo>
                <a:lnTo>
                  <a:pt x="514351" y="342900"/>
                </a:lnTo>
                <a:lnTo>
                  <a:pt x="495301" y="342900"/>
                </a:lnTo>
                <a:close/>
                <a:moveTo>
                  <a:pt x="247651" y="295275"/>
                </a:moveTo>
                <a:lnTo>
                  <a:pt x="285751" y="295275"/>
                </a:lnTo>
                <a:lnTo>
                  <a:pt x="285751" y="314325"/>
                </a:lnTo>
                <a:lnTo>
                  <a:pt x="247651" y="314325"/>
                </a:lnTo>
                <a:close/>
                <a:moveTo>
                  <a:pt x="152401" y="295275"/>
                </a:moveTo>
                <a:lnTo>
                  <a:pt x="190501" y="295275"/>
                </a:lnTo>
                <a:lnTo>
                  <a:pt x="190501" y="314325"/>
                </a:lnTo>
                <a:lnTo>
                  <a:pt x="152401" y="314325"/>
                </a:lnTo>
                <a:close/>
                <a:moveTo>
                  <a:pt x="95251" y="295275"/>
                </a:moveTo>
                <a:lnTo>
                  <a:pt x="133351" y="295275"/>
                </a:lnTo>
                <a:lnTo>
                  <a:pt x="133351" y="314325"/>
                </a:lnTo>
                <a:lnTo>
                  <a:pt x="95251" y="314325"/>
                </a:lnTo>
                <a:close/>
                <a:moveTo>
                  <a:pt x="38101" y="295275"/>
                </a:moveTo>
                <a:lnTo>
                  <a:pt x="76201" y="295275"/>
                </a:lnTo>
                <a:lnTo>
                  <a:pt x="76201" y="314325"/>
                </a:lnTo>
                <a:lnTo>
                  <a:pt x="38101" y="314325"/>
                </a:lnTo>
                <a:close/>
                <a:moveTo>
                  <a:pt x="247651" y="257175"/>
                </a:moveTo>
                <a:lnTo>
                  <a:pt x="285751" y="257175"/>
                </a:lnTo>
                <a:lnTo>
                  <a:pt x="285751" y="276225"/>
                </a:lnTo>
                <a:lnTo>
                  <a:pt x="247651" y="276225"/>
                </a:lnTo>
                <a:close/>
                <a:moveTo>
                  <a:pt x="152401" y="257175"/>
                </a:moveTo>
                <a:lnTo>
                  <a:pt x="190501" y="257175"/>
                </a:lnTo>
                <a:lnTo>
                  <a:pt x="190501" y="276225"/>
                </a:lnTo>
                <a:lnTo>
                  <a:pt x="152401" y="276225"/>
                </a:lnTo>
                <a:close/>
                <a:moveTo>
                  <a:pt x="95251" y="257175"/>
                </a:moveTo>
                <a:lnTo>
                  <a:pt x="133351" y="257175"/>
                </a:lnTo>
                <a:lnTo>
                  <a:pt x="133351" y="276225"/>
                </a:lnTo>
                <a:lnTo>
                  <a:pt x="95251" y="276225"/>
                </a:lnTo>
                <a:close/>
                <a:moveTo>
                  <a:pt x="38101" y="257175"/>
                </a:moveTo>
                <a:lnTo>
                  <a:pt x="76201" y="257175"/>
                </a:lnTo>
                <a:lnTo>
                  <a:pt x="76201" y="276225"/>
                </a:lnTo>
                <a:lnTo>
                  <a:pt x="38101" y="276225"/>
                </a:lnTo>
                <a:close/>
                <a:moveTo>
                  <a:pt x="533401" y="247650"/>
                </a:moveTo>
                <a:lnTo>
                  <a:pt x="552451" y="247650"/>
                </a:lnTo>
                <a:lnTo>
                  <a:pt x="552451" y="285750"/>
                </a:lnTo>
                <a:lnTo>
                  <a:pt x="533401" y="285750"/>
                </a:lnTo>
                <a:close/>
                <a:moveTo>
                  <a:pt x="495301" y="247650"/>
                </a:moveTo>
                <a:lnTo>
                  <a:pt x="514351" y="247650"/>
                </a:lnTo>
                <a:lnTo>
                  <a:pt x="514351" y="285750"/>
                </a:lnTo>
                <a:lnTo>
                  <a:pt x="495301" y="285750"/>
                </a:lnTo>
                <a:close/>
                <a:moveTo>
                  <a:pt x="457201" y="247650"/>
                </a:moveTo>
                <a:lnTo>
                  <a:pt x="476251" y="247650"/>
                </a:lnTo>
                <a:lnTo>
                  <a:pt x="476251" y="285750"/>
                </a:lnTo>
                <a:lnTo>
                  <a:pt x="457201" y="285750"/>
                </a:lnTo>
                <a:close/>
                <a:moveTo>
                  <a:pt x="419101" y="247650"/>
                </a:moveTo>
                <a:lnTo>
                  <a:pt x="438151" y="247650"/>
                </a:lnTo>
                <a:lnTo>
                  <a:pt x="438151" y="285750"/>
                </a:lnTo>
                <a:lnTo>
                  <a:pt x="419101" y="285750"/>
                </a:lnTo>
                <a:close/>
                <a:moveTo>
                  <a:pt x="19050" y="238125"/>
                </a:moveTo>
                <a:lnTo>
                  <a:pt x="19050" y="590550"/>
                </a:lnTo>
                <a:lnTo>
                  <a:pt x="66675" y="590550"/>
                </a:lnTo>
                <a:lnTo>
                  <a:pt x="66675" y="495300"/>
                </a:lnTo>
                <a:cubicBezTo>
                  <a:pt x="66675" y="495298"/>
                  <a:pt x="66675" y="495297"/>
                  <a:pt x="66675" y="495295"/>
                </a:cubicBezTo>
                <a:cubicBezTo>
                  <a:pt x="66676" y="490036"/>
                  <a:pt x="70941" y="485774"/>
                  <a:pt x="76200" y="485775"/>
                </a:cubicBezTo>
                <a:lnTo>
                  <a:pt x="152400" y="485775"/>
                </a:lnTo>
                <a:cubicBezTo>
                  <a:pt x="152402" y="485775"/>
                  <a:pt x="152403" y="485775"/>
                  <a:pt x="152405" y="485775"/>
                </a:cubicBezTo>
                <a:cubicBezTo>
                  <a:pt x="157664" y="485776"/>
                  <a:pt x="161926" y="490041"/>
                  <a:pt x="161925" y="495300"/>
                </a:cubicBezTo>
                <a:lnTo>
                  <a:pt x="161925" y="590550"/>
                </a:lnTo>
                <a:lnTo>
                  <a:pt x="209550" y="590550"/>
                </a:lnTo>
                <a:lnTo>
                  <a:pt x="209550" y="238125"/>
                </a:lnTo>
                <a:close/>
                <a:moveTo>
                  <a:pt x="247651" y="219075"/>
                </a:moveTo>
                <a:lnTo>
                  <a:pt x="285751" y="219075"/>
                </a:lnTo>
                <a:lnTo>
                  <a:pt x="285751" y="238125"/>
                </a:lnTo>
                <a:lnTo>
                  <a:pt x="247651" y="238125"/>
                </a:lnTo>
                <a:close/>
                <a:moveTo>
                  <a:pt x="533401" y="190500"/>
                </a:moveTo>
                <a:lnTo>
                  <a:pt x="552451" y="190500"/>
                </a:lnTo>
                <a:lnTo>
                  <a:pt x="552451" y="228600"/>
                </a:lnTo>
                <a:lnTo>
                  <a:pt x="533401" y="228600"/>
                </a:lnTo>
                <a:close/>
                <a:moveTo>
                  <a:pt x="495301" y="190500"/>
                </a:moveTo>
                <a:lnTo>
                  <a:pt x="514351" y="190500"/>
                </a:lnTo>
                <a:lnTo>
                  <a:pt x="514351" y="228600"/>
                </a:lnTo>
                <a:lnTo>
                  <a:pt x="495301" y="228600"/>
                </a:lnTo>
                <a:close/>
                <a:moveTo>
                  <a:pt x="457201" y="190500"/>
                </a:moveTo>
                <a:lnTo>
                  <a:pt x="476251" y="190500"/>
                </a:lnTo>
                <a:lnTo>
                  <a:pt x="476251" y="228600"/>
                </a:lnTo>
                <a:lnTo>
                  <a:pt x="457201" y="228600"/>
                </a:lnTo>
                <a:close/>
                <a:moveTo>
                  <a:pt x="419101" y="190500"/>
                </a:moveTo>
                <a:lnTo>
                  <a:pt x="438151" y="190500"/>
                </a:lnTo>
                <a:lnTo>
                  <a:pt x="438151" y="228600"/>
                </a:lnTo>
                <a:lnTo>
                  <a:pt x="419101" y="228600"/>
                </a:lnTo>
                <a:close/>
                <a:moveTo>
                  <a:pt x="133351" y="180975"/>
                </a:moveTo>
                <a:lnTo>
                  <a:pt x="285751" y="180975"/>
                </a:lnTo>
                <a:lnTo>
                  <a:pt x="285751" y="200025"/>
                </a:lnTo>
                <a:lnTo>
                  <a:pt x="133351" y="200025"/>
                </a:lnTo>
                <a:close/>
                <a:moveTo>
                  <a:pt x="133351" y="142875"/>
                </a:moveTo>
                <a:lnTo>
                  <a:pt x="247651" y="142875"/>
                </a:lnTo>
                <a:lnTo>
                  <a:pt x="247651" y="161925"/>
                </a:lnTo>
                <a:lnTo>
                  <a:pt x="133351" y="161925"/>
                </a:lnTo>
                <a:close/>
                <a:moveTo>
                  <a:pt x="533401" y="133350"/>
                </a:moveTo>
                <a:lnTo>
                  <a:pt x="552451" y="133350"/>
                </a:lnTo>
                <a:lnTo>
                  <a:pt x="552451" y="171450"/>
                </a:lnTo>
                <a:lnTo>
                  <a:pt x="533401" y="171450"/>
                </a:lnTo>
                <a:close/>
                <a:moveTo>
                  <a:pt x="495301" y="133350"/>
                </a:moveTo>
                <a:lnTo>
                  <a:pt x="514351" y="133350"/>
                </a:lnTo>
                <a:lnTo>
                  <a:pt x="514351" y="171450"/>
                </a:lnTo>
                <a:lnTo>
                  <a:pt x="495301" y="171450"/>
                </a:lnTo>
                <a:close/>
                <a:moveTo>
                  <a:pt x="457201" y="133350"/>
                </a:moveTo>
                <a:lnTo>
                  <a:pt x="476251" y="133350"/>
                </a:lnTo>
                <a:lnTo>
                  <a:pt x="476251" y="171450"/>
                </a:lnTo>
                <a:lnTo>
                  <a:pt x="457201" y="171450"/>
                </a:lnTo>
                <a:close/>
                <a:moveTo>
                  <a:pt x="419101" y="133350"/>
                </a:moveTo>
                <a:lnTo>
                  <a:pt x="438151" y="133350"/>
                </a:lnTo>
                <a:lnTo>
                  <a:pt x="438151" y="171450"/>
                </a:lnTo>
                <a:lnTo>
                  <a:pt x="419101" y="171450"/>
                </a:lnTo>
                <a:close/>
                <a:moveTo>
                  <a:pt x="400050" y="114300"/>
                </a:moveTo>
                <a:lnTo>
                  <a:pt x="400050" y="304800"/>
                </a:lnTo>
                <a:lnTo>
                  <a:pt x="466725" y="304800"/>
                </a:lnTo>
                <a:cubicBezTo>
                  <a:pt x="466727" y="304800"/>
                  <a:pt x="466728" y="304800"/>
                  <a:pt x="466730" y="304800"/>
                </a:cubicBezTo>
                <a:cubicBezTo>
                  <a:pt x="471989" y="304801"/>
                  <a:pt x="476251" y="309066"/>
                  <a:pt x="476250" y="314325"/>
                </a:cubicBezTo>
                <a:lnTo>
                  <a:pt x="476250" y="590550"/>
                </a:lnTo>
                <a:lnTo>
                  <a:pt x="571500" y="590550"/>
                </a:lnTo>
                <a:lnTo>
                  <a:pt x="571500" y="114300"/>
                </a:lnTo>
                <a:close/>
                <a:moveTo>
                  <a:pt x="114300" y="88134"/>
                </a:moveTo>
                <a:lnTo>
                  <a:pt x="114300" y="219075"/>
                </a:lnTo>
                <a:lnTo>
                  <a:pt x="219075" y="219075"/>
                </a:lnTo>
                <a:cubicBezTo>
                  <a:pt x="219077" y="219075"/>
                  <a:pt x="219078" y="219075"/>
                  <a:pt x="219080" y="219075"/>
                </a:cubicBezTo>
                <a:cubicBezTo>
                  <a:pt x="224339" y="219076"/>
                  <a:pt x="228601" y="223341"/>
                  <a:pt x="228600" y="228600"/>
                </a:cubicBezTo>
                <a:lnTo>
                  <a:pt x="228600" y="485775"/>
                </a:lnTo>
                <a:lnTo>
                  <a:pt x="276225" y="485775"/>
                </a:lnTo>
                <a:cubicBezTo>
                  <a:pt x="276227" y="485775"/>
                  <a:pt x="276228" y="485775"/>
                  <a:pt x="276230" y="485775"/>
                </a:cubicBezTo>
                <a:cubicBezTo>
                  <a:pt x="281489" y="485776"/>
                  <a:pt x="285751" y="490041"/>
                  <a:pt x="285750" y="495300"/>
                </a:cubicBezTo>
                <a:lnTo>
                  <a:pt x="285750" y="590550"/>
                </a:lnTo>
                <a:lnTo>
                  <a:pt x="304800" y="590550"/>
                </a:lnTo>
                <a:lnTo>
                  <a:pt x="304800" y="131429"/>
                </a:lnTo>
                <a:cubicBezTo>
                  <a:pt x="288484" y="127721"/>
                  <a:pt x="134024" y="92617"/>
                  <a:pt x="114300" y="88134"/>
                </a:cubicBezTo>
                <a:close/>
                <a:moveTo>
                  <a:pt x="161925" y="51360"/>
                </a:moveTo>
                <a:lnTo>
                  <a:pt x="161925" y="79421"/>
                </a:lnTo>
                <a:cubicBezTo>
                  <a:pt x="221910" y="93054"/>
                  <a:pt x="200300" y="88149"/>
                  <a:pt x="257175" y="101040"/>
                </a:cubicBezTo>
                <a:lnTo>
                  <a:pt x="257175" y="72949"/>
                </a:lnTo>
                <a:close/>
                <a:moveTo>
                  <a:pt x="209550" y="0"/>
                </a:moveTo>
                <a:cubicBezTo>
                  <a:pt x="214811" y="0"/>
                  <a:pt x="219075" y="4264"/>
                  <a:pt x="219075" y="9525"/>
                </a:cubicBezTo>
                <a:lnTo>
                  <a:pt x="219075" y="44782"/>
                </a:lnTo>
                <a:lnTo>
                  <a:pt x="268802" y="56052"/>
                </a:lnTo>
                <a:cubicBezTo>
                  <a:pt x="273144" y="57032"/>
                  <a:pt x="276227" y="60890"/>
                  <a:pt x="276225" y="65340"/>
                </a:cubicBezTo>
                <a:lnTo>
                  <a:pt x="276225" y="105398"/>
                </a:lnTo>
                <a:lnTo>
                  <a:pt x="316437" y="114537"/>
                </a:lnTo>
                <a:cubicBezTo>
                  <a:pt x="320772" y="115524"/>
                  <a:pt x="323849" y="119379"/>
                  <a:pt x="323850" y="123825"/>
                </a:cubicBezTo>
                <a:lnTo>
                  <a:pt x="323850" y="304800"/>
                </a:lnTo>
                <a:lnTo>
                  <a:pt x="381000" y="304800"/>
                </a:lnTo>
                <a:lnTo>
                  <a:pt x="381000" y="104775"/>
                </a:lnTo>
                <a:cubicBezTo>
                  <a:pt x="381000" y="104773"/>
                  <a:pt x="381000" y="104772"/>
                  <a:pt x="381000" y="104770"/>
                </a:cubicBezTo>
                <a:cubicBezTo>
                  <a:pt x="381001" y="99511"/>
                  <a:pt x="385266" y="95249"/>
                  <a:pt x="390525" y="95250"/>
                </a:cubicBezTo>
                <a:lnTo>
                  <a:pt x="581025" y="95250"/>
                </a:lnTo>
                <a:cubicBezTo>
                  <a:pt x="581027" y="95250"/>
                  <a:pt x="581028" y="95250"/>
                  <a:pt x="581030" y="95250"/>
                </a:cubicBezTo>
                <a:cubicBezTo>
                  <a:pt x="586289" y="95251"/>
                  <a:pt x="590551" y="99516"/>
                  <a:pt x="590550" y="104775"/>
                </a:cubicBezTo>
                <a:lnTo>
                  <a:pt x="590550" y="600075"/>
                </a:lnTo>
                <a:cubicBezTo>
                  <a:pt x="590550" y="600077"/>
                  <a:pt x="590550" y="600078"/>
                  <a:pt x="590550" y="600080"/>
                </a:cubicBezTo>
                <a:cubicBezTo>
                  <a:pt x="590549" y="605339"/>
                  <a:pt x="586284" y="609601"/>
                  <a:pt x="581025" y="609600"/>
                </a:cubicBezTo>
                <a:lnTo>
                  <a:pt x="9525" y="609600"/>
                </a:lnTo>
                <a:cubicBezTo>
                  <a:pt x="9523" y="609600"/>
                  <a:pt x="9522" y="609600"/>
                  <a:pt x="9520" y="609600"/>
                </a:cubicBezTo>
                <a:cubicBezTo>
                  <a:pt x="4261" y="609599"/>
                  <a:pt x="-1" y="605334"/>
                  <a:pt x="0" y="600075"/>
                </a:cubicBezTo>
                <a:lnTo>
                  <a:pt x="0" y="228600"/>
                </a:lnTo>
                <a:cubicBezTo>
                  <a:pt x="0" y="228598"/>
                  <a:pt x="0" y="228597"/>
                  <a:pt x="0" y="228595"/>
                </a:cubicBezTo>
                <a:cubicBezTo>
                  <a:pt x="1" y="223336"/>
                  <a:pt x="4266" y="219074"/>
                  <a:pt x="9525" y="219075"/>
                </a:cubicBezTo>
                <a:lnTo>
                  <a:pt x="95250" y="219075"/>
                </a:lnTo>
                <a:lnTo>
                  <a:pt x="95250" y="76200"/>
                </a:lnTo>
                <a:cubicBezTo>
                  <a:pt x="95250" y="75486"/>
                  <a:pt x="95329" y="74775"/>
                  <a:pt x="95488" y="74079"/>
                </a:cubicBezTo>
                <a:cubicBezTo>
                  <a:pt x="96657" y="68952"/>
                  <a:pt x="101759" y="65744"/>
                  <a:pt x="106887" y="66912"/>
                </a:cubicBezTo>
                <a:lnTo>
                  <a:pt x="142875" y="75091"/>
                </a:lnTo>
                <a:lnTo>
                  <a:pt x="142875" y="39435"/>
                </a:lnTo>
                <a:cubicBezTo>
                  <a:pt x="142875" y="38727"/>
                  <a:pt x="142954" y="38022"/>
                  <a:pt x="143110" y="37332"/>
                </a:cubicBezTo>
                <a:cubicBezTo>
                  <a:pt x="144271" y="32202"/>
                  <a:pt x="149372" y="28985"/>
                  <a:pt x="154502" y="30147"/>
                </a:cubicBezTo>
                <a:lnTo>
                  <a:pt x="200025" y="40464"/>
                </a:lnTo>
                <a:lnTo>
                  <a:pt x="200025" y="9525"/>
                </a:lnTo>
                <a:cubicBezTo>
                  <a:pt x="200025" y="4264"/>
                  <a:pt x="204289" y="0"/>
                  <a:pt x="209550" y="0"/>
                </a:cubicBezTo>
                <a:close/>
              </a:path>
            </a:pathLst>
          </a:custGeom>
          <a:solidFill>
            <a:srgbClr val="007EF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fea90fcb22_0_3569"/>
          <p:cNvSpPr/>
          <p:nvPr/>
        </p:nvSpPr>
        <p:spPr>
          <a:xfrm>
            <a:off x="1054684" y="1290803"/>
            <a:ext cx="2274600" cy="3355500"/>
          </a:xfrm>
          <a:prstGeom prst="rect">
            <a:avLst/>
          </a:prstGeom>
          <a:noFill/>
          <a:ln w="25400" cap="flat" cmpd="sng">
            <a:solidFill>
              <a:srgbClr val="0C70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fea90fcb22_0_3569"/>
          <p:cNvSpPr/>
          <p:nvPr/>
        </p:nvSpPr>
        <p:spPr>
          <a:xfrm>
            <a:off x="1948943" y="1573598"/>
            <a:ext cx="486159" cy="395008"/>
          </a:xfrm>
          <a:custGeom>
            <a:avLst/>
            <a:gdLst/>
            <a:ahLst/>
            <a:cxnLst/>
            <a:rect l="l" t="t" r="r" b="b"/>
            <a:pathLst>
              <a:path w="609604" h="495308" extrusionOk="0">
                <a:moveTo>
                  <a:pt x="607611" y="3700"/>
                </a:moveTo>
                <a:cubicBezTo>
                  <a:pt x="605509" y="981"/>
                  <a:pt x="602106" y="-395"/>
                  <a:pt x="598705" y="99"/>
                </a:cubicBezTo>
                <a:lnTo>
                  <a:pt x="8155" y="85824"/>
                </a:lnTo>
                <a:cubicBezTo>
                  <a:pt x="2950" y="86581"/>
                  <a:pt x="-657" y="91415"/>
                  <a:pt x="100" y="96621"/>
                </a:cubicBezTo>
                <a:cubicBezTo>
                  <a:pt x="412" y="98765"/>
                  <a:pt x="1446" y="100739"/>
                  <a:pt x="3031" y="102217"/>
                </a:cubicBezTo>
                <a:lnTo>
                  <a:pt x="143201" y="233043"/>
                </a:lnTo>
                <a:lnTo>
                  <a:pt x="161927" y="467491"/>
                </a:lnTo>
                <a:cubicBezTo>
                  <a:pt x="162344" y="472735"/>
                  <a:pt x="166934" y="476647"/>
                  <a:pt x="172178" y="476230"/>
                </a:cubicBezTo>
                <a:cubicBezTo>
                  <a:pt x="173951" y="476089"/>
                  <a:pt x="175650" y="475454"/>
                  <a:pt x="177081" y="474397"/>
                </a:cubicBezTo>
                <a:lnTo>
                  <a:pt x="294239" y="387976"/>
                </a:lnTo>
                <a:lnTo>
                  <a:pt x="393137" y="492332"/>
                </a:lnTo>
                <a:cubicBezTo>
                  <a:pt x="396753" y="496152"/>
                  <a:pt x="402782" y="496316"/>
                  <a:pt x="406602" y="492700"/>
                </a:cubicBezTo>
                <a:cubicBezTo>
                  <a:pt x="407561" y="491791"/>
                  <a:pt x="408321" y="490693"/>
                  <a:pt x="408834" y="489475"/>
                </a:cubicBezTo>
                <a:lnTo>
                  <a:pt x="608859" y="13225"/>
                </a:lnTo>
                <a:cubicBezTo>
                  <a:pt x="610191" y="10057"/>
                  <a:pt x="609715" y="6417"/>
                  <a:pt x="607611" y="3700"/>
                </a:cubicBezTo>
                <a:close/>
                <a:moveTo>
                  <a:pt x="222477" y="297508"/>
                </a:moveTo>
                <a:cubicBezTo>
                  <a:pt x="221351" y="298755"/>
                  <a:pt x="220391" y="300141"/>
                  <a:pt x="219620" y="301632"/>
                </a:cubicBezTo>
                <a:lnTo>
                  <a:pt x="177376" y="421323"/>
                </a:lnTo>
                <a:lnTo>
                  <a:pt x="162460" y="234881"/>
                </a:lnTo>
                <a:lnTo>
                  <a:pt x="415892" y="135040"/>
                </a:lnTo>
                <a:close/>
                <a:moveTo>
                  <a:pt x="190750" y="440659"/>
                </a:moveTo>
                <a:lnTo>
                  <a:pt x="232412" y="322663"/>
                </a:lnTo>
                <a:lnTo>
                  <a:pt x="281085" y="374041"/>
                </a:lnTo>
                <a:close/>
                <a:moveTo>
                  <a:pt x="396928" y="468634"/>
                </a:moveTo>
                <a:lnTo>
                  <a:pt x="242470" y="305595"/>
                </a:lnTo>
                <a:lnTo>
                  <a:pt x="472861" y="112075"/>
                </a:lnTo>
                <a:cubicBezTo>
                  <a:pt x="476930" y="108740"/>
                  <a:pt x="477524" y="102739"/>
                  <a:pt x="474190" y="98671"/>
                </a:cubicBezTo>
                <a:cubicBezTo>
                  <a:pt x="471545" y="95444"/>
                  <a:pt x="467107" y="94313"/>
                  <a:pt x="463241" y="95883"/>
                </a:cubicBezTo>
                <a:lnTo>
                  <a:pt x="154507" y="217536"/>
                </a:lnTo>
                <a:lnTo>
                  <a:pt x="30529" y="101826"/>
                </a:lnTo>
                <a:lnTo>
                  <a:pt x="584770" y="21378"/>
                </a:lnTo>
                <a:close/>
              </a:path>
            </a:pathLst>
          </a:custGeom>
          <a:solidFill>
            <a:srgbClr val="007EF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fea90fcb22_0_3569"/>
          <p:cNvSpPr txBox="1">
            <a:spLocks noGrp="1"/>
          </p:cNvSpPr>
          <p:nvPr>
            <p:ph type="title" idx="3"/>
          </p:nvPr>
        </p:nvSpPr>
        <p:spPr>
          <a:xfrm>
            <a:off x="3587745" y="2206238"/>
            <a:ext cx="1961700" cy="42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gfea90fcb22_0_3569"/>
          <p:cNvSpPr txBox="1">
            <a:spLocks noGrp="1"/>
          </p:cNvSpPr>
          <p:nvPr>
            <p:ph type="body" idx="1"/>
          </p:nvPr>
        </p:nvSpPr>
        <p:spPr>
          <a:xfrm>
            <a:off x="3525563" y="3230700"/>
            <a:ext cx="2085600" cy="835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gfea90fcb22_0_3569"/>
          <p:cNvSpPr txBox="1">
            <a:spLocks noGrp="1"/>
          </p:cNvSpPr>
          <p:nvPr>
            <p:ph type="title" idx="4"/>
          </p:nvPr>
        </p:nvSpPr>
        <p:spPr>
          <a:xfrm>
            <a:off x="3587745" y="2747663"/>
            <a:ext cx="1961700" cy="42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SemiBold"/>
              <a:buNone/>
              <a:defRPr sz="11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292" name="Google Shape;292;gfea90fcb22_0_3569"/>
          <p:cNvSpPr txBox="1">
            <a:spLocks noGrp="1"/>
          </p:cNvSpPr>
          <p:nvPr>
            <p:ph type="title" idx="5"/>
          </p:nvPr>
        </p:nvSpPr>
        <p:spPr>
          <a:xfrm>
            <a:off x="3587754" y="4323788"/>
            <a:ext cx="1961700" cy="322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gfea90fcb22_0_3569"/>
          <p:cNvSpPr txBox="1">
            <a:spLocks noGrp="1"/>
          </p:cNvSpPr>
          <p:nvPr>
            <p:ph type="title" idx="6"/>
          </p:nvPr>
        </p:nvSpPr>
        <p:spPr>
          <a:xfrm>
            <a:off x="1203405" y="2206238"/>
            <a:ext cx="1961700" cy="42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gfea90fcb22_0_3569"/>
          <p:cNvSpPr txBox="1">
            <a:spLocks noGrp="1"/>
          </p:cNvSpPr>
          <p:nvPr>
            <p:ph type="body" idx="7"/>
          </p:nvPr>
        </p:nvSpPr>
        <p:spPr>
          <a:xfrm>
            <a:off x="1141223" y="3230700"/>
            <a:ext cx="2085600" cy="835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gfea90fcb22_0_3569"/>
          <p:cNvSpPr txBox="1">
            <a:spLocks noGrp="1"/>
          </p:cNvSpPr>
          <p:nvPr>
            <p:ph type="title" idx="8"/>
          </p:nvPr>
        </p:nvSpPr>
        <p:spPr>
          <a:xfrm>
            <a:off x="1203405" y="2747663"/>
            <a:ext cx="1961700" cy="42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SemiBold"/>
              <a:buNone/>
              <a:defRPr sz="11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296" name="Google Shape;296;gfea90fcb22_0_3569"/>
          <p:cNvSpPr txBox="1">
            <a:spLocks noGrp="1"/>
          </p:cNvSpPr>
          <p:nvPr>
            <p:ph type="title" idx="9"/>
          </p:nvPr>
        </p:nvSpPr>
        <p:spPr>
          <a:xfrm>
            <a:off x="1203414" y="4152338"/>
            <a:ext cx="1961700" cy="322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gfea90fcb22_0_3569"/>
          <p:cNvSpPr txBox="1">
            <a:spLocks noGrp="1"/>
          </p:cNvSpPr>
          <p:nvPr>
            <p:ph type="title" idx="13"/>
          </p:nvPr>
        </p:nvSpPr>
        <p:spPr>
          <a:xfrm>
            <a:off x="5979625" y="2206238"/>
            <a:ext cx="1961700" cy="42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gfea90fcb22_0_3569"/>
          <p:cNvSpPr txBox="1">
            <a:spLocks noGrp="1"/>
          </p:cNvSpPr>
          <p:nvPr>
            <p:ph type="body" idx="14"/>
          </p:nvPr>
        </p:nvSpPr>
        <p:spPr>
          <a:xfrm>
            <a:off x="5917443" y="3230700"/>
            <a:ext cx="2085600" cy="835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gfea90fcb22_0_3569"/>
          <p:cNvSpPr txBox="1">
            <a:spLocks noGrp="1"/>
          </p:cNvSpPr>
          <p:nvPr>
            <p:ph type="title" idx="15"/>
          </p:nvPr>
        </p:nvSpPr>
        <p:spPr>
          <a:xfrm>
            <a:off x="5979625" y="2747663"/>
            <a:ext cx="1961700" cy="42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SemiBold"/>
              <a:buNone/>
              <a:defRPr sz="11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300" name="Google Shape;300;gfea90fcb22_0_3569"/>
          <p:cNvSpPr txBox="1">
            <a:spLocks noGrp="1"/>
          </p:cNvSpPr>
          <p:nvPr>
            <p:ph type="title" idx="16"/>
          </p:nvPr>
        </p:nvSpPr>
        <p:spPr>
          <a:xfrm>
            <a:off x="5979633" y="4152338"/>
            <a:ext cx="1961700" cy="322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.Capa02">
  <p:cSld name="Title Slide_1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fea90fcb22_0_33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gfea90fcb22_0_3304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8" name="Google Shape;18;gfea90fcb22_0_3304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.PreçosJumpy" type="title">
  <p:cSld name="TITLE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ea90fcb22_0_359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3" name="Google Shape;303;gfea90fcb22_0_359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4" name="Google Shape;304;gfea90fcb22_0_35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305" name="Google Shape;305;gfea90fcb22_0_35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9.Fim">
  <p:cSld name="Title Slide_1_1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gfea90fcb22_0_33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gfea90fcb22_0_3308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360165" y="345431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gfea90fcb22_0_3308"/>
          <p:cNvSpPr txBox="1"/>
          <p:nvPr/>
        </p:nvSpPr>
        <p:spPr>
          <a:xfrm>
            <a:off x="-167554" y="4537425"/>
            <a:ext cx="91440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50" tIns="25700" rIns="5145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" sz="7900" b="0" i="0" u="none" strike="noStrike" cap="non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Obrigado.</a:t>
            </a:r>
            <a:endParaRPr sz="7900" b="0" i="0" u="none" strike="noStrike" cap="none">
              <a:solidFill>
                <a:srgbClr val="EFEBE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.Conteudo">
  <p:cSld name="CUSTOM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fea90fcb22_0_3312"/>
          <p:cNvSpPr txBox="1"/>
          <p:nvPr/>
        </p:nvSpPr>
        <p:spPr>
          <a:xfrm>
            <a:off x="605064" y="1811513"/>
            <a:ext cx="24282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400" b="0" i="0" u="none" strike="noStrike" cap="non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Conteúdo</a:t>
            </a:r>
            <a:endParaRPr sz="3400" b="0" i="0" u="none" strike="noStrike" cap="non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5" name="Google Shape;25;gfea90fcb22_0_3312"/>
          <p:cNvSpPr/>
          <p:nvPr/>
        </p:nvSpPr>
        <p:spPr>
          <a:xfrm>
            <a:off x="1218483" y="2498513"/>
            <a:ext cx="105900" cy="2060700"/>
          </a:xfrm>
          <a:prstGeom prst="rect">
            <a:avLst/>
          </a:prstGeom>
          <a:solidFill>
            <a:srgbClr val="0C70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" name="Google Shape;26;gfea90fcb22_0_33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7383" y="904837"/>
            <a:ext cx="3715688" cy="423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gfea90fcb22_0_3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459" y="580425"/>
            <a:ext cx="3182283" cy="22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gfea90fcb22_0_3312"/>
          <p:cNvSpPr txBox="1">
            <a:spLocks noGrp="1"/>
          </p:cNvSpPr>
          <p:nvPr>
            <p:ph type="body" idx="1"/>
          </p:nvPr>
        </p:nvSpPr>
        <p:spPr>
          <a:xfrm>
            <a:off x="707033" y="2498513"/>
            <a:ext cx="368700" cy="201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Char char="•"/>
              <a:defRPr sz="1100"/>
            </a:lvl1pPr>
            <a:lvl2pPr marL="914400" lvl="1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2pPr>
            <a:lvl3pPr marL="1371600" lvl="2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3pPr>
            <a:lvl4pPr marL="1828800" lvl="3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4pPr>
            <a:lvl5pPr marL="2286000" lvl="4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5pPr>
            <a:lvl6pPr marL="2743200" lvl="5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marL="3200400" lvl="6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marL="3657600" lvl="7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marL="4114800" lvl="8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>
            <a:endParaRPr/>
          </a:p>
        </p:txBody>
      </p:sp>
      <p:sp>
        <p:nvSpPr>
          <p:cNvPr id="29" name="Google Shape;29;gfea90fcb22_0_3312"/>
          <p:cNvSpPr txBox="1">
            <a:spLocks noGrp="1"/>
          </p:cNvSpPr>
          <p:nvPr>
            <p:ph type="body" idx="2"/>
          </p:nvPr>
        </p:nvSpPr>
        <p:spPr>
          <a:xfrm>
            <a:off x="1467311" y="2498513"/>
            <a:ext cx="2616900" cy="201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Char char="•"/>
              <a:defRPr sz="1100"/>
            </a:lvl1pPr>
            <a:lvl2pPr marL="914400" lvl="1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2pPr>
            <a:lvl3pPr marL="1371600" lvl="2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3pPr>
            <a:lvl4pPr marL="1828800" lvl="3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4pPr>
            <a:lvl5pPr marL="2286000" lvl="4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5pPr>
            <a:lvl6pPr marL="2743200" lvl="5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marL="3200400" lvl="6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marL="3657600" lvl="7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marL="4114800" lvl="8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>
            <a:endParaRPr/>
          </a:p>
        </p:txBody>
      </p:sp>
      <p:pic>
        <p:nvPicPr>
          <p:cNvPr id="30" name="Google Shape;30;gfea90fcb22_0_3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Blank+Text">
  <p:cSld name="2_Title Slide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fea90fcb22_0_3330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gfea90fcb22_0_33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gfea90fcb22_0_3330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sz="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45;gfea90fcb22_0_3330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lang="en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46;gfea90fcb22_0_3330"/>
          <p:cNvSpPr txBox="1">
            <a:spLocks noGrp="1"/>
          </p:cNvSpPr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fea90fcb22_0_3330"/>
          <p:cNvSpPr txBox="1">
            <a:spLocks noGrp="1"/>
          </p:cNvSpPr>
          <p:nvPr>
            <p:ph type="title" idx="2"/>
          </p:nvPr>
        </p:nvSpPr>
        <p:spPr>
          <a:xfrm>
            <a:off x="355739" y="483563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gfea90fcb22_0_3330"/>
          <p:cNvCxnSpPr/>
          <p:nvPr/>
        </p:nvCxnSpPr>
        <p:spPr>
          <a:xfrm>
            <a:off x="415895" y="1584074"/>
            <a:ext cx="488700" cy="0"/>
          </a:xfrm>
          <a:prstGeom prst="straightConnector1">
            <a:avLst/>
          </a:prstGeom>
          <a:noFill/>
          <a:ln w="25400" cap="flat" cmpd="sng">
            <a:solidFill>
              <a:srgbClr val="0C70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" name="Google Shape;49;gfea90fcb22_0_3330"/>
          <p:cNvSpPr txBox="1">
            <a:spLocks noGrp="1"/>
          </p:cNvSpPr>
          <p:nvPr>
            <p:ph type="body" idx="1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0" name="Google Shape;50;gfea90fcb22_0_3330"/>
          <p:cNvSpPr txBox="1">
            <a:spLocks noGrp="1"/>
          </p:cNvSpPr>
          <p:nvPr>
            <p:ph type="body" idx="3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pic>
        <p:nvPicPr>
          <p:cNvPr id="51" name="Google Shape;51;gfea90fcb22_0_3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4866" y="473299"/>
            <a:ext cx="989756" cy="98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.Sobre a apresentacao">
  <p:cSld name="3_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fea90fcb22_0_3341"/>
          <p:cNvSpPr/>
          <p:nvPr/>
        </p:nvSpPr>
        <p:spPr>
          <a:xfrm>
            <a:off x="1" y="1"/>
            <a:ext cx="1848600" cy="184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gfea90fcb22_0_33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fea90fcb22_0_3341"/>
          <p:cNvSpPr txBox="1">
            <a:spLocks noGrp="1"/>
          </p:cNvSpPr>
          <p:nvPr>
            <p:ph type="body" idx="1"/>
          </p:nvPr>
        </p:nvSpPr>
        <p:spPr>
          <a:xfrm>
            <a:off x="5972169" y="2255925"/>
            <a:ext cx="2783100" cy="245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6" name="Google Shape;56;gfea90fcb22_0_3341"/>
          <p:cNvSpPr txBox="1">
            <a:spLocks noGrp="1"/>
          </p:cNvSpPr>
          <p:nvPr>
            <p:ph type="title"/>
          </p:nvPr>
        </p:nvSpPr>
        <p:spPr>
          <a:xfrm>
            <a:off x="5972169" y="997350"/>
            <a:ext cx="2718300" cy="1048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fea90fcb22_0_3341"/>
          <p:cNvSpPr txBox="1">
            <a:spLocks noGrp="1"/>
          </p:cNvSpPr>
          <p:nvPr>
            <p:ph type="title" idx="2"/>
          </p:nvPr>
        </p:nvSpPr>
        <p:spPr>
          <a:xfrm>
            <a:off x="5972169" y="579019"/>
            <a:ext cx="27831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fea90fcb22_0_3341"/>
          <p:cNvSpPr>
            <a:spLocks noGrp="1"/>
          </p:cNvSpPr>
          <p:nvPr>
            <p:ph type="pic" idx="3"/>
          </p:nvPr>
        </p:nvSpPr>
        <p:spPr>
          <a:xfrm>
            <a:off x="3286947" y="721894"/>
            <a:ext cx="2218800" cy="25944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gfea90fcb22_0_3341"/>
          <p:cNvSpPr>
            <a:spLocks noGrp="1"/>
          </p:cNvSpPr>
          <p:nvPr>
            <p:ph type="pic" idx="4"/>
          </p:nvPr>
        </p:nvSpPr>
        <p:spPr>
          <a:xfrm>
            <a:off x="812322" y="721894"/>
            <a:ext cx="2218800" cy="25944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gfea90fcb22_0_3341"/>
          <p:cNvSpPr txBox="1">
            <a:spLocks noGrp="1"/>
          </p:cNvSpPr>
          <p:nvPr>
            <p:ph type="title" idx="5"/>
          </p:nvPr>
        </p:nvSpPr>
        <p:spPr>
          <a:xfrm>
            <a:off x="812322" y="3427500"/>
            <a:ext cx="2218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gfea90fcb22_0_3341"/>
          <p:cNvSpPr txBox="1">
            <a:spLocks noGrp="1"/>
          </p:cNvSpPr>
          <p:nvPr>
            <p:ph type="body" idx="6"/>
          </p:nvPr>
        </p:nvSpPr>
        <p:spPr>
          <a:xfrm>
            <a:off x="812153" y="3961350"/>
            <a:ext cx="2218800" cy="106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62" name="Google Shape;62;gfea90fcb22_0_3341"/>
          <p:cNvSpPr txBox="1">
            <a:spLocks noGrp="1"/>
          </p:cNvSpPr>
          <p:nvPr>
            <p:ph type="title" idx="7"/>
          </p:nvPr>
        </p:nvSpPr>
        <p:spPr>
          <a:xfrm>
            <a:off x="3287060" y="3427500"/>
            <a:ext cx="22185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3" name="Google Shape;63;gfea90fcb22_0_3341"/>
          <p:cNvSpPr txBox="1">
            <a:spLocks noGrp="1"/>
          </p:cNvSpPr>
          <p:nvPr>
            <p:ph type="body" idx="8"/>
          </p:nvPr>
        </p:nvSpPr>
        <p:spPr>
          <a:xfrm>
            <a:off x="3287135" y="3961350"/>
            <a:ext cx="2218800" cy="106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.ElementoBaixo">
  <p:cSld name="5_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ea90fcb22_0_3353"/>
          <p:cNvSpPr>
            <a:spLocks noGrp="1"/>
          </p:cNvSpPr>
          <p:nvPr>
            <p:ph type="pic" idx="2"/>
          </p:nvPr>
        </p:nvSpPr>
        <p:spPr>
          <a:xfrm>
            <a:off x="830720" y="830513"/>
            <a:ext cx="2930100" cy="3482700"/>
          </a:xfrm>
          <a:prstGeom prst="roundRect">
            <a:avLst>
              <a:gd name="adj" fmla="val 4599"/>
            </a:avLst>
          </a:prstGeom>
          <a:noFill/>
          <a:ln>
            <a:noFill/>
          </a:ln>
        </p:spPr>
      </p:sp>
      <p:sp>
        <p:nvSpPr>
          <p:cNvPr id="66" name="Google Shape;66;gfea90fcb22_0_3353"/>
          <p:cNvSpPr/>
          <p:nvPr/>
        </p:nvSpPr>
        <p:spPr>
          <a:xfrm>
            <a:off x="7326830" y="4805570"/>
            <a:ext cx="1817100" cy="33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gfea90fcb22_0_33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fea90fcb22_0_3353"/>
          <p:cNvSpPr/>
          <p:nvPr/>
        </p:nvSpPr>
        <p:spPr>
          <a:xfrm>
            <a:off x="439516" y="3926194"/>
            <a:ext cx="1959900" cy="773700"/>
          </a:xfrm>
          <a:prstGeom prst="roundRect">
            <a:avLst>
              <a:gd name="adj" fmla="val 10262"/>
            </a:avLst>
          </a:prstGeom>
          <a:solidFill>
            <a:srgbClr val="0C70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gfea90fcb22_0_3353"/>
          <p:cNvSpPr txBox="1">
            <a:spLocks noGrp="1"/>
          </p:cNvSpPr>
          <p:nvPr>
            <p:ph type="title"/>
          </p:nvPr>
        </p:nvSpPr>
        <p:spPr>
          <a:xfrm>
            <a:off x="1113372" y="4079869"/>
            <a:ext cx="1045500" cy="233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gfea90fcb22_0_3353"/>
          <p:cNvSpPr txBox="1">
            <a:spLocks noGrp="1"/>
          </p:cNvSpPr>
          <p:nvPr>
            <p:ph type="body" idx="1"/>
          </p:nvPr>
        </p:nvSpPr>
        <p:spPr>
          <a:xfrm>
            <a:off x="1113203" y="4313063"/>
            <a:ext cx="1113000" cy="29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667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1pPr>
            <a:lvl2pPr marL="914400" lvl="1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2pPr>
            <a:lvl3pPr marL="1371600" lvl="2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3pPr>
            <a:lvl4pPr marL="1828800" lvl="3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4pPr>
            <a:lvl5pPr marL="2286000" lvl="4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5pPr>
            <a:lvl6pPr marL="2743200" lvl="5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6pPr>
            <a:lvl7pPr marL="3200400" lvl="6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7pPr>
            <a:lvl8pPr marL="3657600" lvl="7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8pPr>
            <a:lvl9pPr marL="4114800" lvl="8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gfea90fcb22_0_3353"/>
          <p:cNvSpPr>
            <a:spLocks noGrp="1"/>
          </p:cNvSpPr>
          <p:nvPr>
            <p:ph type="pic" idx="3"/>
          </p:nvPr>
        </p:nvSpPr>
        <p:spPr>
          <a:xfrm>
            <a:off x="549081" y="4079869"/>
            <a:ext cx="466200" cy="466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2" name="Google Shape;72;gfea90fcb22_0_3353"/>
          <p:cNvSpPr txBox="1">
            <a:spLocks noGrp="1"/>
          </p:cNvSpPr>
          <p:nvPr>
            <p:ph type="title" idx="4"/>
          </p:nvPr>
        </p:nvSpPr>
        <p:spPr>
          <a:xfrm>
            <a:off x="4169205" y="825900"/>
            <a:ext cx="38673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gfea90fcb22_0_3353"/>
          <p:cNvSpPr txBox="1">
            <a:spLocks noGrp="1"/>
          </p:cNvSpPr>
          <p:nvPr>
            <p:ph type="title" idx="5"/>
          </p:nvPr>
        </p:nvSpPr>
        <p:spPr>
          <a:xfrm>
            <a:off x="4169205" y="540713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gfea90fcb22_0_3353"/>
          <p:cNvCxnSpPr/>
          <p:nvPr/>
        </p:nvCxnSpPr>
        <p:spPr>
          <a:xfrm>
            <a:off x="4229362" y="1584074"/>
            <a:ext cx="488700" cy="0"/>
          </a:xfrm>
          <a:prstGeom prst="straightConnector1">
            <a:avLst/>
          </a:prstGeom>
          <a:noFill/>
          <a:ln w="25400" cap="flat" cmpd="sng">
            <a:solidFill>
              <a:srgbClr val="0C70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75;gfea90fcb22_0_3353"/>
          <p:cNvSpPr txBox="1">
            <a:spLocks noGrp="1"/>
          </p:cNvSpPr>
          <p:nvPr>
            <p:ph type="body" idx="6"/>
          </p:nvPr>
        </p:nvSpPr>
        <p:spPr>
          <a:xfrm>
            <a:off x="4169205" y="1740075"/>
            <a:ext cx="4245900" cy="87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76" name="Google Shape;76;gfea90fcb22_0_3353"/>
          <p:cNvSpPr txBox="1">
            <a:spLocks noGrp="1"/>
          </p:cNvSpPr>
          <p:nvPr>
            <p:ph type="title" idx="7"/>
          </p:nvPr>
        </p:nvSpPr>
        <p:spPr>
          <a:xfrm>
            <a:off x="4169497" y="3427500"/>
            <a:ext cx="38259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7" name="Google Shape;77;gfea90fcb22_0_3353"/>
          <p:cNvSpPr txBox="1">
            <a:spLocks noGrp="1"/>
          </p:cNvSpPr>
          <p:nvPr>
            <p:ph type="body" idx="8"/>
          </p:nvPr>
        </p:nvSpPr>
        <p:spPr>
          <a:xfrm>
            <a:off x="4169205" y="3961350"/>
            <a:ext cx="3825900" cy="106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.Numbers">
  <p:cSld name="6_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ea90fcb22_0_3367"/>
          <p:cNvSpPr/>
          <p:nvPr/>
        </p:nvSpPr>
        <p:spPr>
          <a:xfrm>
            <a:off x="415895" y="2779249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gfea90fcb22_0_3367"/>
          <p:cNvSpPr/>
          <p:nvPr/>
        </p:nvSpPr>
        <p:spPr>
          <a:xfrm>
            <a:off x="415895" y="3776777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fea90fcb22_0_3367"/>
          <p:cNvSpPr/>
          <p:nvPr/>
        </p:nvSpPr>
        <p:spPr>
          <a:xfrm>
            <a:off x="2620784" y="2779249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fea90fcb22_0_3367"/>
          <p:cNvSpPr/>
          <p:nvPr/>
        </p:nvSpPr>
        <p:spPr>
          <a:xfrm>
            <a:off x="2620784" y="3776777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gfea90fcb22_0_33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fea90fcb22_0_3367"/>
          <p:cNvSpPr txBox="1">
            <a:spLocks noGrp="1"/>
          </p:cNvSpPr>
          <p:nvPr>
            <p:ph type="title"/>
          </p:nvPr>
        </p:nvSpPr>
        <p:spPr>
          <a:xfrm>
            <a:off x="355739" y="825900"/>
            <a:ext cx="38673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gfea90fcb22_0_3367"/>
          <p:cNvSpPr txBox="1">
            <a:spLocks noGrp="1"/>
          </p:cNvSpPr>
          <p:nvPr>
            <p:ph type="title" idx="2"/>
          </p:nvPr>
        </p:nvSpPr>
        <p:spPr>
          <a:xfrm>
            <a:off x="355739" y="540713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86" name="Google Shape;86;gfea90fcb22_0_3367"/>
          <p:cNvCxnSpPr/>
          <p:nvPr/>
        </p:nvCxnSpPr>
        <p:spPr>
          <a:xfrm>
            <a:off x="415895" y="1584074"/>
            <a:ext cx="488700" cy="0"/>
          </a:xfrm>
          <a:prstGeom prst="straightConnector1">
            <a:avLst/>
          </a:prstGeom>
          <a:noFill/>
          <a:ln w="25400" cap="flat" cmpd="sng">
            <a:solidFill>
              <a:srgbClr val="0C70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" name="Google Shape;87;gfea90fcb22_0_3367"/>
          <p:cNvSpPr txBox="1">
            <a:spLocks noGrp="1"/>
          </p:cNvSpPr>
          <p:nvPr>
            <p:ph type="body" idx="1"/>
          </p:nvPr>
        </p:nvSpPr>
        <p:spPr>
          <a:xfrm>
            <a:off x="355739" y="1740075"/>
            <a:ext cx="4245900" cy="87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88" name="Google Shape;88;gfea90fcb22_0_3367"/>
          <p:cNvSpPr txBox="1">
            <a:spLocks noGrp="1"/>
          </p:cNvSpPr>
          <p:nvPr>
            <p:ph type="title" idx="3"/>
          </p:nvPr>
        </p:nvSpPr>
        <p:spPr>
          <a:xfrm>
            <a:off x="415942" y="2779256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gfea90fcb22_0_3367"/>
          <p:cNvSpPr txBox="1">
            <a:spLocks noGrp="1"/>
          </p:cNvSpPr>
          <p:nvPr>
            <p:ph type="body" idx="4"/>
          </p:nvPr>
        </p:nvSpPr>
        <p:spPr>
          <a:xfrm>
            <a:off x="415773" y="3090619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gfea90fcb22_0_3367"/>
          <p:cNvSpPr txBox="1">
            <a:spLocks noGrp="1"/>
          </p:cNvSpPr>
          <p:nvPr>
            <p:ph type="title" idx="5"/>
          </p:nvPr>
        </p:nvSpPr>
        <p:spPr>
          <a:xfrm>
            <a:off x="2619768" y="2779256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gfea90fcb22_0_3367"/>
          <p:cNvSpPr txBox="1">
            <a:spLocks noGrp="1"/>
          </p:cNvSpPr>
          <p:nvPr>
            <p:ph type="body" idx="6"/>
          </p:nvPr>
        </p:nvSpPr>
        <p:spPr>
          <a:xfrm>
            <a:off x="2619599" y="3090619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gfea90fcb22_0_3367"/>
          <p:cNvSpPr txBox="1">
            <a:spLocks noGrp="1"/>
          </p:cNvSpPr>
          <p:nvPr>
            <p:ph type="title" idx="7"/>
          </p:nvPr>
        </p:nvSpPr>
        <p:spPr>
          <a:xfrm>
            <a:off x="2619768" y="3771863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gfea90fcb22_0_3367"/>
          <p:cNvSpPr txBox="1">
            <a:spLocks noGrp="1"/>
          </p:cNvSpPr>
          <p:nvPr>
            <p:ph type="body" idx="8"/>
          </p:nvPr>
        </p:nvSpPr>
        <p:spPr>
          <a:xfrm>
            <a:off x="2619599" y="4083225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gfea90fcb22_0_3367"/>
          <p:cNvSpPr txBox="1">
            <a:spLocks noGrp="1"/>
          </p:cNvSpPr>
          <p:nvPr>
            <p:ph type="title" idx="9"/>
          </p:nvPr>
        </p:nvSpPr>
        <p:spPr>
          <a:xfrm>
            <a:off x="415942" y="3771863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gfea90fcb22_0_3367"/>
          <p:cNvSpPr txBox="1">
            <a:spLocks noGrp="1"/>
          </p:cNvSpPr>
          <p:nvPr>
            <p:ph type="body" idx="13"/>
          </p:nvPr>
        </p:nvSpPr>
        <p:spPr>
          <a:xfrm>
            <a:off x="415773" y="4083225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96" name="Google Shape;96;gfea90fcb22_0_3367"/>
          <p:cNvPicPr preferRelativeResize="0"/>
          <p:nvPr/>
        </p:nvPicPr>
        <p:blipFill rotWithShape="1">
          <a:blip r:embed="rId3">
            <a:alphaModFix/>
          </a:blip>
          <a:srcRect l="6978" r="6978"/>
          <a:stretch/>
        </p:blipFill>
        <p:spPr>
          <a:xfrm>
            <a:off x="5208102" y="0"/>
            <a:ext cx="39358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.Texto+icones">
  <p:cSld name="8_Title Slid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ea90fcb22_0_3386"/>
          <p:cNvSpPr/>
          <p:nvPr/>
        </p:nvSpPr>
        <p:spPr>
          <a:xfrm rot="-5400000">
            <a:off x="4115052" y="-252266"/>
            <a:ext cx="4410000" cy="5648100"/>
          </a:xfrm>
          <a:prstGeom prst="round2SameRect">
            <a:avLst>
              <a:gd name="adj1" fmla="val 3334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gfea90fcb22_0_33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fea90fcb22_0_3386"/>
          <p:cNvSpPr txBox="1">
            <a:spLocks noGrp="1"/>
          </p:cNvSpPr>
          <p:nvPr>
            <p:ph type="body" idx="1"/>
          </p:nvPr>
        </p:nvSpPr>
        <p:spPr>
          <a:xfrm>
            <a:off x="4964273" y="2255925"/>
            <a:ext cx="3542700" cy="1191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gfea90fcb22_0_3386"/>
          <p:cNvSpPr txBox="1">
            <a:spLocks noGrp="1"/>
          </p:cNvSpPr>
          <p:nvPr>
            <p:ph type="title"/>
          </p:nvPr>
        </p:nvSpPr>
        <p:spPr>
          <a:xfrm>
            <a:off x="4964273" y="997350"/>
            <a:ext cx="3460200" cy="1048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gfea90fcb22_0_3386"/>
          <p:cNvSpPr txBox="1">
            <a:spLocks noGrp="1"/>
          </p:cNvSpPr>
          <p:nvPr>
            <p:ph type="title" idx="2"/>
          </p:nvPr>
        </p:nvSpPr>
        <p:spPr>
          <a:xfrm>
            <a:off x="4964273" y="579019"/>
            <a:ext cx="35427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gfea90fcb22_0_3386"/>
          <p:cNvSpPr>
            <a:spLocks noGrp="1"/>
          </p:cNvSpPr>
          <p:nvPr>
            <p:ph type="pic" idx="3"/>
          </p:nvPr>
        </p:nvSpPr>
        <p:spPr>
          <a:xfrm>
            <a:off x="2673050" y="736931"/>
            <a:ext cx="1900200" cy="3692400"/>
          </a:xfrm>
          <a:prstGeom prst="roundRect">
            <a:avLst>
              <a:gd name="adj" fmla="val 4599"/>
            </a:avLst>
          </a:prstGeom>
          <a:noFill/>
          <a:ln>
            <a:noFill/>
          </a:ln>
        </p:spPr>
      </p:sp>
      <p:sp>
        <p:nvSpPr>
          <p:cNvPr id="104" name="Google Shape;104;gfea90fcb22_0_3386"/>
          <p:cNvSpPr>
            <a:spLocks noGrp="1"/>
          </p:cNvSpPr>
          <p:nvPr>
            <p:ph type="pic" idx="4"/>
          </p:nvPr>
        </p:nvSpPr>
        <p:spPr>
          <a:xfrm>
            <a:off x="514347" y="736931"/>
            <a:ext cx="1900200" cy="3692400"/>
          </a:xfrm>
          <a:prstGeom prst="roundRect">
            <a:avLst>
              <a:gd name="adj" fmla="val 4599"/>
            </a:avLst>
          </a:prstGeom>
          <a:noFill/>
          <a:ln>
            <a:noFill/>
          </a:ln>
        </p:spPr>
      </p:sp>
      <p:cxnSp>
        <p:nvCxnSpPr>
          <p:cNvPr id="105" name="Google Shape;105;gfea90fcb22_0_3386"/>
          <p:cNvCxnSpPr/>
          <p:nvPr/>
        </p:nvCxnSpPr>
        <p:spPr>
          <a:xfrm>
            <a:off x="5021446" y="2134496"/>
            <a:ext cx="7251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gfea90fcb22_0_3386"/>
          <p:cNvSpPr txBox="1">
            <a:spLocks noGrp="1"/>
          </p:cNvSpPr>
          <p:nvPr>
            <p:ph type="title" idx="5"/>
          </p:nvPr>
        </p:nvSpPr>
        <p:spPr>
          <a:xfrm>
            <a:off x="5814386" y="3641081"/>
            <a:ext cx="2218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gfea90fcb22_0_3386"/>
          <p:cNvSpPr txBox="1">
            <a:spLocks noGrp="1"/>
          </p:cNvSpPr>
          <p:nvPr>
            <p:ph type="body" idx="6"/>
          </p:nvPr>
        </p:nvSpPr>
        <p:spPr>
          <a:xfrm>
            <a:off x="5814217" y="4174931"/>
            <a:ext cx="2218800" cy="106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gfea90fcb22_0_3386"/>
          <p:cNvSpPr>
            <a:spLocks noGrp="1"/>
          </p:cNvSpPr>
          <p:nvPr>
            <p:ph type="pic" idx="7"/>
          </p:nvPr>
        </p:nvSpPr>
        <p:spPr>
          <a:xfrm>
            <a:off x="4964273" y="3654600"/>
            <a:ext cx="724800" cy="724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fea90fcb22_0_329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aleway ExtraBold"/>
              <a:buNone/>
              <a:defRPr sz="330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gfea90fcb22_0_329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"/>
              <a:buChar char="•"/>
              <a:defRPr sz="21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•"/>
              <a:defRPr sz="18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•"/>
              <a:defRPr sz="15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gfea90fcb22_0_329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" name="Google Shape;9;gfea90fcb22_0_329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" name="Google Shape;10;gfea90fcb22_0_329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9" r:id="rId19"/>
    <p:sldLayoutId id="2147483670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fea90fcb22_0_310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fea90fcb22_0_310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" dirty="0"/>
              <a:t>Classificação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Regressão Logística na Prática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4</a:t>
            </a:r>
          </a:p>
        </p:txBody>
      </p:sp>
    </p:spTree>
    <p:extLst>
      <p:ext uri="{BB962C8B-B14F-4D97-AF65-F5344CB8AC3E}">
        <p14:creationId xmlns:p14="http://schemas.microsoft.com/office/powerpoint/2010/main" val="2635715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Regressão Logística na Prática - Aluno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5</a:t>
            </a:r>
          </a:p>
        </p:txBody>
      </p:sp>
    </p:spTree>
    <p:extLst>
      <p:ext uri="{BB962C8B-B14F-4D97-AF65-F5344CB8AC3E}">
        <p14:creationId xmlns:p14="http://schemas.microsoft.com/office/powerpoint/2010/main" val="1935392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7" y="106432"/>
            <a:ext cx="3331280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Exercício</a:t>
            </a:r>
            <a:endParaRPr sz="2400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02AC03F2-464B-D6D7-5D1F-BF42D801A95E}"/>
              </a:ext>
            </a:extLst>
          </p:cNvPr>
          <p:cNvSpPr txBox="1"/>
          <p:nvPr/>
        </p:nvSpPr>
        <p:spPr>
          <a:xfrm>
            <a:off x="67521" y="683348"/>
            <a:ext cx="671790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Faça a predição usando regressão logística do dataset golf, usando a variável jogar como a target.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Realize a transformação LabelEncoder nas variáveis categóricas.</a:t>
            </a:r>
            <a:endParaRPr lang="pt-BR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616042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algn="ctr"/>
            <a:r>
              <a:rPr lang="en" dirty="0"/>
              <a:t>Regressão Logística na Prática – Aluno Gabarito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6</a:t>
            </a:r>
          </a:p>
        </p:txBody>
      </p:sp>
    </p:spTree>
    <p:extLst>
      <p:ext uri="{BB962C8B-B14F-4D97-AF65-F5344CB8AC3E}">
        <p14:creationId xmlns:p14="http://schemas.microsoft.com/office/powerpoint/2010/main" val="266897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O que aprendemos até aqui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7</a:t>
            </a:r>
          </a:p>
        </p:txBody>
      </p:sp>
    </p:spTree>
    <p:extLst>
      <p:ext uri="{BB962C8B-B14F-4D97-AF65-F5344CB8AC3E}">
        <p14:creationId xmlns:p14="http://schemas.microsoft.com/office/powerpoint/2010/main" val="1541863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Árvore de Decisão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8</a:t>
            </a:r>
          </a:p>
        </p:txBody>
      </p:sp>
    </p:spTree>
    <p:extLst>
      <p:ext uri="{BB962C8B-B14F-4D97-AF65-F5344CB8AC3E}">
        <p14:creationId xmlns:p14="http://schemas.microsoft.com/office/powerpoint/2010/main" val="2421630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7" y="106432"/>
            <a:ext cx="3331280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Árvore de decisão</a:t>
            </a:r>
            <a:endParaRPr sz="2400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02AC03F2-464B-D6D7-5D1F-BF42D801A95E}"/>
              </a:ext>
            </a:extLst>
          </p:cNvPr>
          <p:cNvSpPr txBox="1"/>
          <p:nvPr/>
        </p:nvSpPr>
        <p:spPr>
          <a:xfrm>
            <a:off x="119837" y="909756"/>
            <a:ext cx="7442106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• Os modelos de árvore de decisão, são um método de classificação (e regressão) efetivo e bem difundido.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Um modelo de árvore é um conjunto de regras que são fáceis de entender e implementar.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Diferente da Regressão Logística, as árvores têm a habilidade de descobrir padrões escondidos correspondentes a iterações complexas nos dados.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Objetivo é criar um modelo que realiza previsões por meio de regras de decisão simples.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A estrutura de árvore representa um número de possíveis caminhos de decisão.</a:t>
            </a:r>
            <a:endParaRPr lang="pt-BR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393760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Estrutura de Árvore de Decisão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9</a:t>
            </a:r>
          </a:p>
        </p:txBody>
      </p:sp>
    </p:spTree>
    <p:extLst>
      <p:ext uri="{BB962C8B-B14F-4D97-AF65-F5344CB8AC3E}">
        <p14:creationId xmlns:p14="http://schemas.microsoft.com/office/powerpoint/2010/main" val="203631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7" y="106432"/>
            <a:ext cx="3331280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Árvore de decisão</a:t>
            </a:r>
            <a:endParaRPr sz="2400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02AC03F2-464B-D6D7-5D1F-BF42D801A95E}"/>
              </a:ext>
            </a:extLst>
          </p:cNvPr>
          <p:cNvSpPr txBox="1"/>
          <p:nvPr/>
        </p:nvSpPr>
        <p:spPr>
          <a:xfrm>
            <a:off x="119837" y="909756"/>
            <a:ext cx="7442106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Vamos considerar uma amostra de 30 estudantes, sendo mapeados em três</a:t>
            </a:r>
          </a:p>
          <a:p>
            <a:r>
              <a:rPr lang="pt-PT" dirty="0">
                <a:latin typeface="Raleway"/>
              </a:rPr>
              <a:t>características (features):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Gênero (feminino ou masculino)</a:t>
            </a:r>
          </a:p>
          <a:p>
            <a:r>
              <a:rPr lang="pt-PT" dirty="0">
                <a:latin typeface="Raleway"/>
              </a:rPr>
              <a:t>• Série (quarta ou quinta)</a:t>
            </a:r>
          </a:p>
          <a:p>
            <a:r>
              <a:rPr lang="pt-PT" dirty="0">
                <a:latin typeface="Raleway"/>
              </a:rPr>
              <a:t>• Altura (150cm até 180cm)</a:t>
            </a:r>
          </a:p>
          <a:p>
            <a:r>
              <a:rPr lang="pt-PT" dirty="0">
                <a:latin typeface="Raleway"/>
              </a:rPr>
              <a:t>• Premissa: 15 de 30 estudantes jogam vôlei no período de férias.</a:t>
            </a:r>
          </a:p>
          <a:p>
            <a:endParaRPr lang="pt-PT" dirty="0">
              <a:latin typeface="Raleway"/>
            </a:endParaRPr>
          </a:p>
          <a:p>
            <a:endParaRPr lang="pt-PT" b="1" dirty="0">
              <a:latin typeface="Raleway"/>
            </a:endParaRPr>
          </a:p>
          <a:p>
            <a:endParaRPr lang="pt-PT" b="1" dirty="0">
              <a:latin typeface="Raleway"/>
            </a:endParaRPr>
          </a:p>
          <a:p>
            <a:endParaRPr lang="pt-PT" b="1" dirty="0">
              <a:latin typeface="Raleway"/>
            </a:endParaRPr>
          </a:p>
          <a:p>
            <a:endParaRPr lang="pt-PT" b="1" dirty="0">
              <a:latin typeface="Raleway"/>
            </a:endParaRPr>
          </a:p>
          <a:p>
            <a:r>
              <a:rPr lang="pt-PT" b="1" dirty="0">
                <a:latin typeface="Raleway"/>
              </a:rPr>
              <a:t>• Como criar um modelo para prever quem irá jogar vôlei durante o período de</a:t>
            </a:r>
          </a:p>
          <a:p>
            <a:r>
              <a:rPr lang="pt-PT" b="1" dirty="0">
                <a:latin typeface="Raleway"/>
              </a:rPr>
              <a:t>férias?</a:t>
            </a:r>
            <a:endParaRPr lang="pt-BR" b="1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100473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7" y="106432"/>
            <a:ext cx="3331280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Árvore de decisão</a:t>
            </a:r>
            <a:endParaRPr sz="2400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02AC03F2-464B-D6D7-5D1F-BF42D801A95E}"/>
              </a:ext>
            </a:extLst>
          </p:cNvPr>
          <p:cNvSpPr txBox="1"/>
          <p:nvPr/>
        </p:nvSpPr>
        <p:spPr>
          <a:xfrm>
            <a:off x="119837" y="1060939"/>
            <a:ext cx="3831027" cy="24622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• Nesse caso, é necessário segregar os</a:t>
            </a:r>
          </a:p>
          <a:p>
            <a:r>
              <a:rPr lang="pt-PT" dirty="0">
                <a:latin typeface="Raleway"/>
              </a:rPr>
              <a:t>estudantes que jogam vôlei no período</a:t>
            </a:r>
          </a:p>
          <a:p>
            <a:r>
              <a:rPr lang="pt-PT" dirty="0">
                <a:latin typeface="Raleway"/>
              </a:rPr>
              <a:t>de férias baseado na variável de entrada</a:t>
            </a:r>
          </a:p>
          <a:p>
            <a:r>
              <a:rPr lang="pt-PT" dirty="0">
                <a:latin typeface="Raleway"/>
              </a:rPr>
              <a:t>altamente significativa entre todas as</a:t>
            </a:r>
          </a:p>
          <a:p>
            <a:r>
              <a:rPr lang="pt-PT" dirty="0">
                <a:latin typeface="Raleway"/>
              </a:rPr>
              <a:t>três.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Vamos utilizar a árvore de decisão para</a:t>
            </a:r>
          </a:p>
          <a:p>
            <a:r>
              <a:rPr lang="pt-PT" dirty="0">
                <a:latin typeface="Raleway"/>
              </a:rPr>
              <a:t>identificar qual a variável que criou o</a:t>
            </a:r>
          </a:p>
          <a:p>
            <a:r>
              <a:rPr lang="pt-PT" dirty="0">
                <a:latin typeface="Raleway"/>
              </a:rPr>
              <a:t>melhor conjunto homogêneo de</a:t>
            </a:r>
          </a:p>
          <a:p>
            <a:r>
              <a:rPr lang="pt-PT" dirty="0">
                <a:latin typeface="Raleway"/>
              </a:rPr>
              <a:t>estudantes (que são heterogêneo uns</a:t>
            </a:r>
          </a:p>
          <a:p>
            <a:r>
              <a:rPr lang="pt-PT" dirty="0">
                <a:latin typeface="Raleway"/>
              </a:rPr>
              <a:t>aos outros).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61B2EE-1F7C-C52F-3270-FC395E22F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52319"/>
            <a:ext cx="3831027" cy="30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24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ea90fcb22_0_618"/>
          <p:cNvSpPr txBox="1">
            <a:spLocks noGrp="1"/>
          </p:cNvSpPr>
          <p:nvPr>
            <p:ph type="title" idx="4"/>
          </p:nvPr>
        </p:nvSpPr>
        <p:spPr>
          <a:xfrm>
            <a:off x="3127674" y="619425"/>
            <a:ext cx="3185100" cy="474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Alexsandro Pompeu</a:t>
            </a:r>
            <a:endParaRPr dirty="0"/>
          </a:p>
        </p:txBody>
      </p:sp>
      <p:sp>
        <p:nvSpPr>
          <p:cNvPr id="319" name="Google Shape;319;gfea90fcb22_0_618"/>
          <p:cNvSpPr txBox="1">
            <a:spLocks noGrp="1"/>
          </p:cNvSpPr>
          <p:nvPr>
            <p:ph type="title" idx="5"/>
          </p:nvPr>
        </p:nvSpPr>
        <p:spPr>
          <a:xfrm>
            <a:off x="3127687" y="405534"/>
            <a:ext cx="3609300" cy="22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sou eu?</a:t>
            </a:r>
            <a:endParaRPr/>
          </a:p>
        </p:txBody>
      </p:sp>
      <p:sp>
        <p:nvSpPr>
          <p:cNvPr id="320" name="Google Shape;320;gfea90fcb22_0_618"/>
          <p:cNvSpPr txBox="1">
            <a:spLocks noGrp="1"/>
          </p:cNvSpPr>
          <p:nvPr>
            <p:ph type="body" idx="6"/>
          </p:nvPr>
        </p:nvSpPr>
        <p:spPr>
          <a:xfrm>
            <a:off x="3127674" y="1184336"/>
            <a:ext cx="5194800" cy="660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b="1" dirty="0"/>
              <a:t>Data Product Manager na Farfetch Portugal</a:t>
            </a:r>
            <a:endParaRPr sz="1500" b="1" dirty="0"/>
          </a:p>
        </p:txBody>
      </p:sp>
      <p:sp>
        <p:nvSpPr>
          <p:cNvPr id="321" name="Google Shape;321;gfea90fcb22_0_618"/>
          <p:cNvSpPr txBox="1">
            <a:spLocks noGrp="1"/>
          </p:cNvSpPr>
          <p:nvPr>
            <p:ph type="title" idx="7"/>
          </p:nvPr>
        </p:nvSpPr>
        <p:spPr>
          <a:xfrm>
            <a:off x="3142974" y="1770902"/>
            <a:ext cx="4681200" cy="320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Minha formação</a:t>
            </a:r>
            <a:endParaRPr sz="1600"/>
          </a:p>
        </p:txBody>
      </p:sp>
      <p:sp>
        <p:nvSpPr>
          <p:cNvPr id="322" name="Google Shape;322;gfea90fcb22_0_618"/>
          <p:cNvSpPr txBox="1">
            <a:spLocks noGrp="1"/>
          </p:cNvSpPr>
          <p:nvPr>
            <p:ph type="body" idx="8"/>
          </p:nvPr>
        </p:nvSpPr>
        <p:spPr>
          <a:xfrm>
            <a:off x="3142625" y="2171300"/>
            <a:ext cx="4947600" cy="95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 dirty="0"/>
              <a:t>Bacharel em Sistemas da Informação pela Universidade Presbiteriana Mackenzie.</a:t>
            </a:r>
            <a:endParaRPr sz="1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 dirty="0"/>
              <a:t>Pós Graduado em Análise em Big Data pela FIA</a:t>
            </a:r>
            <a:endParaRPr sz="1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323" name="Google Shape;323;gfea90fcb22_0_618"/>
          <p:cNvSpPr/>
          <p:nvPr/>
        </p:nvSpPr>
        <p:spPr>
          <a:xfrm>
            <a:off x="310225" y="2972300"/>
            <a:ext cx="553200" cy="525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gfea90fcb22_0_6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440" y="3124700"/>
            <a:ext cx="448767" cy="2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fea90fcb22_0_618"/>
          <p:cNvSpPr txBox="1">
            <a:spLocks noGrp="1"/>
          </p:cNvSpPr>
          <p:nvPr>
            <p:ph type="title" idx="7"/>
          </p:nvPr>
        </p:nvSpPr>
        <p:spPr>
          <a:xfrm>
            <a:off x="3128024" y="3059902"/>
            <a:ext cx="4681200" cy="320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Minha carreira</a:t>
            </a:r>
            <a:endParaRPr sz="1600"/>
          </a:p>
        </p:txBody>
      </p:sp>
      <p:sp>
        <p:nvSpPr>
          <p:cNvPr id="326" name="Google Shape;326;gfea90fcb22_0_618"/>
          <p:cNvSpPr txBox="1">
            <a:spLocks noGrp="1"/>
          </p:cNvSpPr>
          <p:nvPr>
            <p:ph type="body" idx="8"/>
          </p:nvPr>
        </p:nvSpPr>
        <p:spPr>
          <a:xfrm>
            <a:off x="3127675" y="3460300"/>
            <a:ext cx="4947600" cy="123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 dirty="0"/>
              <a:t>SAP – Estagiário de Redes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 dirty="0"/>
              <a:t>Santander – Estagiário de Banco de Dados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 dirty="0"/>
              <a:t>Itaú Unibanco – Analista de Dados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 dirty="0"/>
              <a:t>PicPay – Tech Lead de Analytics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 dirty="0"/>
              <a:t>Via – Coordenador de Business Analytics</a:t>
            </a:r>
            <a:endParaRPr sz="1400" dirty="0"/>
          </a:p>
        </p:txBody>
      </p:sp>
      <p:pic>
        <p:nvPicPr>
          <p:cNvPr id="5" name="Picture Placeholder 4" descr="A person standing on a balcony&#10;&#10;Description automatically generated with low confidence">
            <a:extLst>
              <a:ext uri="{FF2B5EF4-FFF2-40B4-BE49-F238E27FC236}">
                <a16:creationId xmlns:a16="http://schemas.microsoft.com/office/drawing/2014/main" id="{F548D972-3F99-C9AB-7DC1-4389AE8EEB1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7931" r="7931"/>
          <a:stretch>
            <a:fillRect/>
          </a:stretch>
        </p:blipFill>
        <p:spPr>
          <a:xfrm>
            <a:off x="821526" y="830513"/>
            <a:ext cx="2124623" cy="2514387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7" y="106432"/>
            <a:ext cx="3331280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Árvore de decisão</a:t>
            </a:r>
            <a:endParaRPr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5EE5B3-6EB2-2A75-B1B9-83552064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54" y="797021"/>
            <a:ext cx="8101092" cy="32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09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7" y="106432"/>
            <a:ext cx="3331280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Árvore de decisão</a:t>
            </a:r>
            <a:endParaRPr sz="2400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7FF9F966-3356-372C-BEDD-F03C40CA8E81}"/>
              </a:ext>
            </a:extLst>
          </p:cNvPr>
          <p:cNvSpPr txBox="1"/>
          <p:nvPr/>
        </p:nvSpPr>
        <p:spPr>
          <a:xfrm>
            <a:off x="54522" y="654539"/>
            <a:ext cx="9191077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• Árvore de decisão identifica a variável mais significativa e seu valor que direciona para o melhor conjunto homogêneo dos dados.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Como identificar essa variável e realizar a divisão?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Antes de entender como essa divisão é realizada, precisamos entender alguns conceitos sobre árvore de decisão.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1271BADC-6FBA-3EF1-E0D2-423C0E00F392}"/>
              </a:ext>
            </a:extLst>
          </p:cNvPr>
          <p:cNvSpPr txBox="1"/>
          <p:nvPr/>
        </p:nvSpPr>
        <p:spPr>
          <a:xfrm>
            <a:off x="54521" y="2360637"/>
            <a:ext cx="4669879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200" dirty="0">
                <a:latin typeface="Raleway"/>
              </a:rPr>
              <a:t>• </a:t>
            </a:r>
            <a:r>
              <a:rPr lang="pt-PT" sz="1200" b="1" dirty="0">
                <a:latin typeface="Raleway"/>
              </a:rPr>
              <a:t>Nó raiz </a:t>
            </a:r>
            <a:r>
              <a:rPr lang="pt-PT" sz="1200" dirty="0">
                <a:latin typeface="Raleway"/>
              </a:rPr>
              <a:t>– representa toda a população e é dividido em dois</a:t>
            </a:r>
          </a:p>
          <a:p>
            <a:r>
              <a:rPr lang="pt-PT" sz="1200" dirty="0">
                <a:latin typeface="Raleway"/>
              </a:rPr>
              <a:t>ou mais conjuntos homogêneos.</a:t>
            </a:r>
          </a:p>
          <a:p>
            <a:r>
              <a:rPr lang="pt-PT" sz="1200" dirty="0">
                <a:latin typeface="Raleway"/>
              </a:rPr>
              <a:t>• </a:t>
            </a:r>
            <a:r>
              <a:rPr lang="pt-PT" sz="1200" b="1" dirty="0">
                <a:latin typeface="Raleway"/>
              </a:rPr>
              <a:t>Dividindo</a:t>
            </a:r>
            <a:r>
              <a:rPr lang="pt-PT" sz="1200" dirty="0">
                <a:latin typeface="Raleway"/>
              </a:rPr>
              <a:t> – é o processo de dividir um nó em dois ou mais</a:t>
            </a:r>
          </a:p>
          <a:p>
            <a:r>
              <a:rPr lang="pt-PT" sz="1200" dirty="0">
                <a:latin typeface="Raleway"/>
              </a:rPr>
              <a:t>sub-nós.</a:t>
            </a:r>
          </a:p>
          <a:p>
            <a:r>
              <a:rPr lang="pt-PT" sz="1200" dirty="0">
                <a:latin typeface="Raleway"/>
              </a:rPr>
              <a:t>• </a:t>
            </a:r>
            <a:r>
              <a:rPr lang="pt-PT" sz="1200" b="1" dirty="0">
                <a:latin typeface="Raleway"/>
              </a:rPr>
              <a:t>Nó de decisão </a:t>
            </a:r>
            <a:r>
              <a:rPr lang="pt-PT" sz="1200" dirty="0">
                <a:latin typeface="Raleway"/>
              </a:rPr>
              <a:t>– quando um nó é dividido em nós, então é</a:t>
            </a:r>
          </a:p>
          <a:p>
            <a:r>
              <a:rPr lang="pt-PT" sz="1200" dirty="0">
                <a:latin typeface="Raleway"/>
              </a:rPr>
              <a:t>chamado de nó de decisão.</a:t>
            </a:r>
          </a:p>
          <a:p>
            <a:r>
              <a:rPr lang="pt-PT" sz="1200" dirty="0">
                <a:latin typeface="Raleway"/>
              </a:rPr>
              <a:t>• </a:t>
            </a:r>
            <a:r>
              <a:rPr lang="pt-PT" sz="1200" b="1" dirty="0">
                <a:latin typeface="Raleway"/>
              </a:rPr>
              <a:t>Folha / Nó terminal </a:t>
            </a:r>
            <a:r>
              <a:rPr lang="pt-PT" sz="1200" dirty="0">
                <a:latin typeface="Raleway"/>
              </a:rPr>
              <a:t>– nós que não são divididos.</a:t>
            </a:r>
          </a:p>
          <a:p>
            <a:r>
              <a:rPr lang="pt-PT" sz="1200" dirty="0">
                <a:latin typeface="Raleway"/>
              </a:rPr>
              <a:t>• </a:t>
            </a:r>
            <a:r>
              <a:rPr lang="pt-PT" sz="1200" b="1" dirty="0">
                <a:latin typeface="Raleway"/>
              </a:rPr>
              <a:t>Poda</a:t>
            </a:r>
            <a:r>
              <a:rPr lang="pt-PT" sz="1200" dirty="0">
                <a:latin typeface="Raleway"/>
              </a:rPr>
              <a:t> – quando remove sub-nós de um nó de decisão.</a:t>
            </a:r>
          </a:p>
          <a:p>
            <a:r>
              <a:rPr lang="pt-PT" sz="1200" dirty="0">
                <a:latin typeface="Raleway"/>
              </a:rPr>
              <a:t>• </a:t>
            </a:r>
            <a:r>
              <a:rPr lang="pt-PT" sz="1200" b="1" dirty="0">
                <a:latin typeface="Raleway"/>
              </a:rPr>
              <a:t>Sub-árvore</a:t>
            </a:r>
            <a:r>
              <a:rPr lang="pt-PT" sz="1200" dirty="0">
                <a:latin typeface="Raleway"/>
              </a:rPr>
              <a:t> – Uma subdivisão da árvore</a:t>
            </a:r>
          </a:p>
          <a:p>
            <a:r>
              <a:rPr lang="pt-PT" sz="1200" b="1" dirty="0">
                <a:latin typeface="Raleway"/>
              </a:rPr>
              <a:t>• Nó pai e filho </a:t>
            </a:r>
            <a:r>
              <a:rPr lang="pt-PT" sz="1200" dirty="0">
                <a:latin typeface="Raleway"/>
              </a:rPr>
              <a:t>– Um nó, que é dividido em sub-nós é</a:t>
            </a:r>
          </a:p>
          <a:p>
            <a:r>
              <a:rPr lang="pt-PT" sz="1200" dirty="0">
                <a:latin typeface="Raleway"/>
              </a:rPr>
              <a:t>chamado de pai dos sub-nós que foram criados e os sub-nós</a:t>
            </a:r>
          </a:p>
          <a:p>
            <a:r>
              <a:rPr lang="pt-PT" sz="1200" dirty="0">
                <a:latin typeface="Raleway"/>
              </a:rPr>
              <a:t>são chamados de filhos.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999904-BD19-6AFD-4849-E75A56106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235" y="2044700"/>
            <a:ext cx="2248889" cy="26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66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7" y="106432"/>
            <a:ext cx="3331280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Árvore de decisão</a:t>
            </a:r>
            <a:endParaRPr sz="2400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7FF9F966-3356-372C-BEDD-F03C40CA8E81}"/>
              </a:ext>
            </a:extLst>
          </p:cNvPr>
          <p:cNvSpPr txBox="1"/>
          <p:nvPr/>
        </p:nvSpPr>
        <p:spPr>
          <a:xfrm>
            <a:off x="54522" y="654539"/>
            <a:ext cx="9191077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b="1" dirty="0">
                <a:solidFill>
                  <a:srgbClr val="FF0000"/>
                </a:solidFill>
                <a:latin typeface="Raleway"/>
              </a:rPr>
              <a:t>Como identificar essa variável e realizar a divisão?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A decisão de fazer divisões estratégicas afeta fortemente a precisão de uma árvore.</a:t>
            </a:r>
          </a:p>
          <a:p>
            <a:endParaRPr lang="pt-PT" sz="800" dirty="0">
              <a:latin typeface="Raleway"/>
            </a:endParaRPr>
          </a:p>
          <a:p>
            <a:r>
              <a:rPr lang="pt-PT" dirty="0">
                <a:latin typeface="Raleway"/>
              </a:rPr>
              <a:t>• O critério da decisão é diferente para as árvores de classificação e regressão.</a:t>
            </a:r>
          </a:p>
          <a:p>
            <a:endParaRPr lang="pt-PT" sz="800" dirty="0">
              <a:latin typeface="Raleway"/>
            </a:endParaRPr>
          </a:p>
          <a:p>
            <a:r>
              <a:rPr lang="pt-PT" dirty="0">
                <a:latin typeface="Raleway"/>
              </a:rPr>
              <a:t>• Árvores de decisão utilizam diversos algoritmos para decidir como será feita a divisão do nó em dois ou mais sub-nós.</a:t>
            </a:r>
          </a:p>
          <a:p>
            <a:endParaRPr lang="pt-PT" sz="800" dirty="0">
              <a:latin typeface="Raleway"/>
            </a:endParaRPr>
          </a:p>
          <a:p>
            <a:r>
              <a:rPr lang="pt-PT" dirty="0">
                <a:latin typeface="Raleway"/>
              </a:rPr>
              <a:t>• A criação de sub-nós aumenta a homogeneidade dos sub-nós resultantes.</a:t>
            </a:r>
          </a:p>
          <a:p>
            <a:endParaRPr lang="pt-PT" sz="800" dirty="0">
              <a:latin typeface="Raleway"/>
            </a:endParaRPr>
          </a:p>
          <a:p>
            <a:r>
              <a:rPr lang="pt-PT" dirty="0">
                <a:latin typeface="Raleway"/>
              </a:rPr>
              <a:t>• Em outras palavras, podemos dizer que a pureza de um nó aumenta em relação à variável de</a:t>
            </a:r>
          </a:p>
          <a:p>
            <a:r>
              <a:rPr lang="pt-PT" dirty="0">
                <a:latin typeface="Raleway"/>
              </a:rPr>
              <a:t>destino.</a:t>
            </a:r>
          </a:p>
          <a:p>
            <a:endParaRPr lang="pt-PT" sz="800" dirty="0">
              <a:latin typeface="Raleway"/>
            </a:endParaRPr>
          </a:p>
          <a:p>
            <a:r>
              <a:rPr lang="pt-PT" dirty="0">
                <a:latin typeface="Raleway"/>
              </a:rPr>
              <a:t>• A árvore de decisão divide os nós em todas as variáveis disponíveis e, em seguida, seleciona a</a:t>
            </a:r>
          </a:p>
          <a:p>
            <a:r>
              <a:rPr lang="pt-PT" dirty="0">
                <a:latin typeface="Raleway"/>
              </a:rPr>
              <a:t>divisão que resulta na maioria dos sub-nós homogêneos.</a:t>
            </a:r>
          </a:p>
        </p:txBody>
      </p:sp>
    </p:spTree>
    <p:extLst>
      <p:ext uri="{BB962C8B-B14F-4D97-AF65-F5344CB8AC3E}">
        <p14:creationId xmlns:p14="http://schemas.microsoft.com/office/powerpoint/2010/main" val="2927062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7" y="106432"/>
            <a:ext cx="3331280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Árvore de decisão</a:t>
            </a:r>
            <a:endParaRPr sz="2400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7FF9F966-3356-372C-BEDD-F03C40CA8E81}"/>
              </a:ext>
            </a:extLst>
          </p:cNvPr>
          <p:cNvSpPr txBox="1"/>
          <p:nvPr/>
        </p:nvSpPr>
        <p:spPr>
          <a:xfrm>
            <a:off x="54522" y="654539"/>
            <a:ext cx="9191077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• A seleção do algoritmo depende do tipo da variável alvo.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Os principais algoritmos utilizadas em árvore de decisão:</a:t>
            </a:r>
          </a:p>
          <a:p>
            <a:r>
              <a:rPr lang="pt-PT" dirty="0">
                <a:latin typeface="Raleway"/>
              </a:rPr>
              <a:t>• </a:t>
            </a:r>
            <a:r>
              <a:rPr lang="pt-PT" b="1" dirty="0">
                <a:latin typeface="Raleway"/>
              </a:rPr>
              <a:t>Gini</a:t>
            </a:r>
          </a:p>
          <a:p>
            <a:r>
              <a:rPr lang="pt-PT" dirty="0">
                <a:latin typeface="Raleway"/>
              </a:rPr>
              <a:t>• Qui-Quadrado</a:t>
            </a:r>
          </a:p>
          <a:p>
            <a:r>
              <a:rPr lang="pt-PT" dirty="0">
                <a:latin typeface="Raleway"/>
              </a:rPr>
              <a:t>• Ganho de informação (entropy)</a:t>
            </a:r>
          </a:p>
          <a:p>
            <a:r>
              <a:rPr lang="pt-PT" dirty="0">
                <a:latin typeface="Raleway"/>
              </a:rPr>
              <a:t>• Redução na variância – utilizado para problemas de regressão.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FDDAF4E-A1F7-5FF0-C998-9376D96A6893}"/>
              </a:ext>
            </a:extLst>
          </p:cNvPr>
          <p:cNvSpPr txBox="1"/>
          <p:nvPr/>
        </p:nvSpPr>
        <p:spPr>
          <a:xfrm>
            <a:off x="119837" y="2443782"/>
            <a:ext cx="8356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aleway"/>
              </a:rPr>
              <a:t>• A </a:t>
            </a:r>
            <a:r>
              <a:rPr lang="en-US" dirty="0" err="1">
                <a:latin typeface="Raleway"/>
              </a:rPr>
              <a:t>ideia</a:t>
            </a:r>
            <a:r>
              <a:rPr lang="en-US" dirty="0">
                <a:latin typeface="Raleway"/>
              </a:rPr>
              <a:t> do Gini é se </a:t>
            </a:r>
            <a:r>
              <a:rPr lang="en-US" dirty="0" err="1">
                <a:latin typeface="Raleway"/>
              </a:rPr>
              <a:t>selecionarmos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aleatoriamente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dois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itens</a:t>
            </a:r>
            <a:r>
              <a:rPr lang="en-US" dirty="0">
                <a:latin typeface="Raleway"/>
              </a:rPr>
              <a:t> de </a:t>
            </a:r>
            <a:r>
              <a:rPr lang="en-US" dirty="0" err="1">
                <a:latin typeface="Raleway"/>
              </a:rPr>
              <a:t>uma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população</a:t>
            </a:r>
            <a:r>
              <a:rPr lang="en-US" dirty="0">
                <a:latin typeface="Raleway"/>
              </a:rPr>
              <a:t>, </a:t>
            </a:r>
            <a:r>
              <a:rPr lang="en-US" dirty="0" err="1">
                <a:latin typeface="Raleway"/>
              </a:rPr>
              <a:t>eles</a:t>
            </a:r>
            <a:endParaRPr lang="en-US" dirty="0">
              <a:latin typeface="Raleway"/>
            </a:endParaRPr>
          </a:p>
          <a:p>
            <a:r>
              <a:rPr lang="en-US" dirty="0" err="1">
                <a:latin typeface="Raleway"/>
              </a:rPr>
              <a:t>deverão</a:t>
            </a:r>
            <a:r>
              <a:rPr lang="en-US" dirty="0">
                <a:latin typeface="Raleway"/>
              </a:rPr>
              <a:t> ser da </a:t>
            </a:r>
            <a:r>
              <a:rPr lang="en-US" dirty="0" err="1">
                <a:latin typeface="Raleway"/>
              </a:rPr>
              <a:t>mesma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classe</a:t>
            </a:r>
            <a:r>
              <a:rPr lang="en-US" dirty="0">
                <a:latin typeface="Raleway"/>
              </a:rPr>
              <a:t> e a </a:t>
            </a:r>
            <a:r>
              <a:rPr lang="en-US" dirty="0" err="1">
                <a:latin typeface="Raleway"/>
              </a:rPr>
              <a:t>probabilidade</a:t>
            </a:r>
            <a:r>
              <a:rPr lang="en-US" dirty="0">
                <a:latin typeface="Raleway"/>
              </a:rPr>
              <a:t> para </a:t>
            </a:r>
            <a:r>
              <a:rPr lang="en-US" dirty="0" err="1">
                <a:latin typeface="Raleway"/>
              </a:rPr>
              <a:t>isso</a:t>
            </a:r>
            <a:r>
              <a:rPr lang="en-US" dirty="0">
                <a:latin typeface="Raleway"/>
              </a:rPr>
              <a:t> é 1 se a </a:t>
            </a:r>
            <a:r>
              <a:rPr lang="en-US" dirty="0" err="1">
                <a:latin typeface="Raleway"/>
              </a:rPr>
              <a:t>população</a:t>
            </a:r>
            <a:r>
              <a:rPr lang="en-US" dirty="0">
                <a:latin typeface="Raleway"/>
              </a:rPr>
              <a:t> é </a:t>
            </a:r>
            <a:r>
              <a:rPr lang="en-US" dirty="0" err="1">
                <a:latin typeface="Raleway"/>
              </a:rPr>
              <a:t>pura</a:t>
            </a:r>
            <a:r>
              <a:rPr lang="en-US" dirty="0">
                <a:latin typeface="Raleway"/>
              </a:rPr>
              <a:t>.</a:t>
            </a:r>
          </a:p>
          <a:p>
            <a:r>
              <a:rPr lang="en-US" dirty="0">
                <a:latin typeface="Raleway"/>
              </a:rPr>
              <a:t>• </a:t>
            </a:r>
            <a:r>
              <a:rPr lang="en-US" dirty="0" err="1">
                <a:latin typeface="Raleway"/>
              </a:rPr>
              <a:t>Funciona</a:t>
            </a:r>
            <a:r>
              <a:rPr lang="en-US" dirty="0">
                <a:latin typeface="Raleway"/>
              </a:rPr>
              <a:t> se a </a:t>
            </a:r>
            <a:r>
              <a:rPr lang="en-US" dirty="0" err="1">
                <a:latin typeface="Raleway"/>
              </a:rPr>
              <a:t>variável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alvo</a:t>
            </a:r>
            <a:r>
              <a:rPr lang="en-US" dirty="0">
                <a:latin typeface="Raleway"/>
              </a:rPr>
              <a:t> for </a:t>
            </a:r>
            <a:r>
              <a:rPr lang="en-US" dirty="0" err="1">
                <a:latin typeface="Raleway"/>
              </a:rPr>
              <a:t>categórica</a:t>
            </a:r>
            <a:r>
              <a:rPr lang="en-US" dirty="0">
                <a:latin typeface="Raleway"/>
              </a:rPr>
              <a:t> (</a:t>
            </a:r>
            <a:r>
              <a:rPr lang="en-US" dirty="0" err="1">
                <a:latin typeface="Raleway"/>
              </a:rPr>
              <a:t>Sucesso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ou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Fracasso</a:t>
            </a:r>
            <a:r>
              <a:rPr lang="en-US" dirty="0">
                <a:latin typeface="Raleway"/>
              </a:rPr>
              <a:t>).</a:t>
            </a:r>
          </a:p>
          <a:p>
            <a:r>
              <a:rPr lang="en-US" dirty="0">
                <a:latin typeface="Raleway"/>
              </a:rPr>
              <a:t>• </a:t>
            </a:r>
            <a:r>
              <a:rPr lang="en-US" dirty="0" err="1">
                <a:latin typeface="Raleway"/>
              </a:rPr>
              <a:t>Realiza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apenas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divisões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binárias</a:t>
            </a:r>
            <a:r>
              <a:rPr lang="en-US" dirty="0">
                <a:latin typeface="Raleway"/>
              </a:rPr>
              <a:t>.</a:t>
            </a:r>
          </a:p>
          <a:p>
            <a:r>
              <a:rPr lang="en-US" dirty="0">
                <a:latin typeface="Raleway"/>
              </a:rPr>
              <a:t>• </a:t>
            </a:r>
            <a:r>
              <a:rPr lang="en-US" dirty="0" err="1">
                <a:latin typeface="Raleway"/>
              </a:rPr>
              <a:t>Quanto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maior</a:t>
            </a:r>
            <a:r>
              <a:rPr lang="en-US" dirty="0">
                <a:latin typeface="Raleway"/>
              </a:rPr>
              <a:t> for o valor de Gini, </a:t>
            </a:r>
            <a:r>
              <a:rPr lang="en-US" dirty="0" err="1">
                <a:latin typeface="Raleway"/>
              </a:rPr>
              <a:t>maior</a:t>
            </a:r>
            <a:r>
              <a:rPr lang="en-US" dirty="0">
                <a:latin typeface="Raleway"/>
              </a:rPr>
              <a:t> é a </a:t>
            </a:r>
            <a:r>
              <a:rPr lang="en-US" dirty="0" err="1">
                <a:latin typeface="Raleway"/>
              </a:rPr>
              <a:t>homogeneidade</a:t>
            </a:r>
            <a:r>
              <a:rPr lang="en-US" dirty="0">
                <a:latin typeface="Raleway"/>
              </a:rPr>
              <a:t>.</a:t>
            </a:r>
          </a:p>
          <a:p>
            <a:r>
              <a:rPr lang="en-US" dirty="0">
                <a:latin typeface="Raleway"/>
              </a:rPr>
              <a:t>• </a:t>
            </a:r>
            <a:r>
              <a:rPr lang="en-US" dirty="0" err="1">
                <a:latin typeface="Raleway"/>
              </a:rPr>
              <a:t>Os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passos</a:t>
            </a:r>
            <a:r>
              <a:rPr lang="en-US" dirty="0">
                <a:latin typeface="Raleway"/>
              </a:rPr>
              <a:t> para </a:t>
            </a:r>
            <a:r>
              <a:rPr lang="en-US" dirty="0" err="1">
                <a:latin typeface="Raleway"/>
              </a:rPr>
              <a:t>calcular</a:t>
            </a:r>
            <a:r>
              <a:rPr lang="en-US" dirty="0">
                <a:latin typeface="Raleway"/>
              </a:rPr>
              <a:t> Gini para </a:t>
            </a:r>
            <a:r>
              <a:rPr lang="en-US" dirty="0" err="1">
                <a:latin typeface="Raleway"/>
              </a:rPr>
              <a:t>uma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divisão</a:t>
            </a:r>
            <a:r>
              <a:rPr lang="en-US" dirty="0">
                <a:latin typeface="Raleway"/>
              </a:rPr>
              <a:t>:</a:t>
            </a:r>
          </a:p>
          <a:p>
            <a:r>
              <a:rPr lang="en-US" dirty="0">
                <a:latin typeface="Raleway"/>
              </a:rPr>
              <a:t>• </a:t>
            </a:r>
            <a:r>
              <a:rPr lang="en-US" dirty="0" err="1">
                <a:latin typeface="Raleway"/>
              </a:rPr>
              <a:t>Calcula</a:t>
            </a:r>
            <a:r>
              <a:rPr lang="en-US" dirty="0">
                <a:latin typeface="Raleway"/>
              </a:rPr>
              <a:t> o valor Gini para sub-</a:t>
            </a:r>
            <a:r>
              <a:rPr lang="en-US" dirty="0" err="1">
                <a:latin typeface="Raleway"/>
              </a:rPr>
              <a:t>nós</a:t>
            </a:r>
            <a:r>
              <a:rPr lang="en-US" dirty="0">
                <a:latin typeface="Raleway"/>
              </a:rPr>
              <a:t>, </a:t>
            </a:r>
            <a:r>
              <a:rPr lang="en-US" dirty="0" err="1">
                <a:latin typeface="Raleway"/>
              </a:rPr>
              <a:t>utilizando</a:t>
            </a:r>
            <a:r>
              <a:rPr lang="en-US" dirty="0">
                <a:latin typeface="Raleway"/>
              </a:rPr>
              <a:t> a formula da soma dos </a:t>
            </a:r>
            <a:r>
              <a:rPr lang="en-US" dirty="0" err="1">
                <a:latin typeface="Raleway"/>
              </a:rPr>
              <a:t>quadrados</a:t>
            </a:r>
            <a:r>
              <a:rPr lang="en-US" dirty="0">
                <a:latin typeface="Raleway"/>
              </a:rPr>
              <a:t> da </a:t>
            </a:r>
            <a:r>
              <a:rPr lang="en-US" dirty="0" err="1">
                <a:latin typeface="Raleway"/>
              </a:rPr>
              <a:t>probabilidade</a:t>
            </a:r>
            <a:endParaRPr lang="en-US" dirty="0">
              <a:latin typeface="Raleway"/>
            </a:endParaRPr>
          </a:p>
          <a:p>
            <a:r>
              <a:rPr lang="en-US" dirty="0">
                <a:latin typeface="Raleway"/>
              </a:rPr>
              <a:t>de </a:t>
            </a:r>
            <a:r>
              <a:rPr lang="en-US" dirty="0" err="1">
                <a:latin typeface="Raleway"/>
              </a:rPr>
              <a:t>sucesso</a:t>
            </a:r>
            <a:r>
              <a:rPr lang="en-US" dirty="0">
                <a:latin typeface="Raleway"/>
              </a:rPr>
              <a:t> e </a:t>
            </a:r>
            <a:r>
              <a:rPr lang="en-US" dirty="0" err="1">
                <a:latin typeface="Raleway"/>
              </a:rPr>
              <a:t>fracasso</a:t>
            </a:r>
            <a:r>
              <a:rPr lang="en-US" dirty="0">
                <a:latin typeface="Raleway"/>
              </a:rPr>
              <a:t> (p ^ 2 + q ^2)</a:t>
            </a:r>
          </a:p>
          <a:p>
            <a:r>
              <a:rPr lang="en-US" dirty="0">
                <a:latin typeface="Raleway"/>
              </a:rPr>
              <a:t>• </a:t>
            </a:r>
            <a:r>
              <a:rPr lang="en-US" dirty="0" err="1">
                <a:latin typeface="Raleway"/>
              </a:rPr>
              <a:t>Calcula</a:t>
            </a:r>
            <a:r>
              <a:rPr lang="en-US" dirty="0">
                <a:latin typeface="Raleway"/>
              </a:rPr>
              <a:t> o valor Gini para a </a:t>
            </a:r>
            <a:r>
              <a:rPr lang="en-US" dirty="0" err="1">
                <a:latin typeface="Raleway"/>
              </a:rPr>
              <a:t>divisão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utilizando</a:t>
            </a:r>
            <a:r>
              <a:rPr lang="en-US" dirty="0">
                <a:latin typeface="Raleway"/>
              </a:rPr>
              <a:t> a </a:t>
            </a:r>
            <a:r>
              <a:rPr lang="en-US" dirty="0" err="1">
                <a:latin typeface="Raleway"/>
              </a:rPr>
              <a:t>pontuação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ponderada</a:t>
            </a:r>
            <a:r>
              <a:rPr lang="en-US" dirty="0">
                <a:latin typeface="Raleway"/>
              </a:rPr>
              <a:t> de Gini de </a:t>
            </a:r>
            <a:r>
              <a:rPr lang="en-US" dirty="0" err="1">
                <a:latin typeface="Raleway"/>
              </a:rPr>
              <a:t>cada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nó</a:t>
            </a:r>
            <a:r>
              <a:rPr lang="en-US" dirty="0">
                <a:latin typeface="Raleway"/>
              </a:rPr>
              <a:t> dessa</a:t>
            </a:r>
          </a:p>
          <a:p>
            <a:r>
              <a:rPr lang="en-US" dirty="0" err="1">
                <a:latin typeface="Raleway"/>
              </a:rPr>
              <a:t>divisão</a:t>
            </a:r>
            <a:r>
              <a:rPr lang="en-US" dirty="0">
                <a:latin typeface="Raleway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4035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7" y="106432"/>
            <a:ext cx="3331280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Árvore de decisão</a:t>
            </a:r>
            <a:endParaRPr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D79A80-9219-C5F3-F39A-F5C37C7B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" y="525942"/>
            <a:ext cx="8164286" cy="3583616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5E3C1C18-40CB-6BE6-88D1-A331CCE3196C}"/>
              </a:ext>
            </a:extLst>
          </p:cNvPr>
          <p:cNvSpPr txBox="1"/>
          <p:nvPr/>
        </p:nvSpPr>
        <p:spPr>
          <a:xfrm>
            <a:off x="119837" y="4267458"/>
            <a:ext cx="919107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Como o valor ponderado de GINI na divisão pelo gênero (0.59) é maior que a divisão pela Série (0.5081), a divisão do nó será realizada pela variável </a:t>
            </a:r>
            <a:r>
              <a:rPr lang="pt-PT" b="1" dirty="0">
                <a:latin typeface="Raleway"/>
              </a:rPr>
              <a:t>Gênero</a:t>
            </a:r>
            <a:r>
              <a:rPr lang="pt-PT" dirty="0">
                <a:latin typeface="Raleway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6164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Aula Prática - Árvore de Decisão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10</a:t>
            </a:r>
          </a:p>
        </p:txBody>
      </p:sp>
    </p:spTree>
    <p:extLst>
      <p:ext uri="{BB962C8B-B14F-4D97-AF65-F5344CB8AC3E}">
        <p14:creationId xmlns:p14="http://schemas.microsoft.com/office/powerpoint/2010/main" val="2033311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Aluno - Árvore de Decisão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11</a:t>
            </a:r>
          </a:p>
        </p:txBody>
      </p:sp>
    </p:spTree>
    <p:extLst>
      <p:ext uri="{BB962C8B-B14F-4D97-AF65-F5344CB8AC3E}">
        <p14:creationId xmlns:p14="http://schemas.microsoft.com/office/powerpoint/2010/main" val="1198203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7" y="106432"/>
            <a:ext cx="3331280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Árvore de decisão</a:t>
            </a:r>
            <a:endParaRPr sz="2400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5E3C1C18-40CB-6BE6-88D1-A331CCE3196C}"/>
              </a:ext>
            </a:extLst>
          </p:cNvPr>
          <p:cNvSpPr txBox="1"/>
          <p:nvPr/>
        </p:nvSpPr>
        <p:spPr>
          <a:xfrm>
            <a:off x="119837" y="747744"/>
            <a:ext cx="9191077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Através da base de contém a média dos ratings e de vendas, faço a predição usando o algoritmo de Decision Tree para descobrir se o cliente realizou ou não a compra.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No fim, plote a árvore de decisão e a analise.</a:t>
            </a:r>
          </a:p>
        </p:txBody>
      </p:sp>
    </p:spTree>
    <p:extLst>
      <p:ext uri="{BB962C8B-B14F-4D97-AF65-F5344CB8AC3E}">
        <p14:creationId xmlns:p14="http://schemas.microsoft.com/office/powerpoint/2010/main" val="1478684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Gabarito - Árvore de Decisão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12</a:t>
            </a:r>
          </a:p>
        </p:txBody>
      </p:sp>
    </p:spTree>
    <p:extLst>
      <p:ext uri="{BB962C8B-B14F-4D97-AF65-F5344CB8AC3E}">
        <p14:creationId xmlns:p14="http://schemas.microsoft.com/office/powerpoint/2010/main" val="2404296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O que aprendemos - Árvore de Decisão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13</a:t>
            </a:r>
          </a:p>
        </p:txBody>
      </p:sp>
    </p:spTree>
    <p:extLst>
      <p:ext uri="{BB962C8B-B14F-4D97-AF65-F5344CB8AC3E}">
        <p14:creationId xmlns:p14="http://schemas.microsoft.com/office/powerpoint/2010/main" val="100431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Introdução à Classificação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KNN – Teórico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14</a:t>
            </a:r>
          </a:p>
        </p:txBody>
      </p:sp>
    </p:spTree>
    <p:extLst>
      <p:ext uri="{BB962C8B-B14F-4D97-AF65-F5344CB8AC3E}">
        <p14:creationId xmlns:p14="http://schemas.microsoft.com/office/powerpoint/2010/main" val="326345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3951419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KNN - </a:t>
            </a:r>
            <a:r>
              <a:rPr lang="en-US" sz="2400" dirty="0"/>
              <a:t>K Nearest Neighbors</a:t>
            </a:r>
            <a:endParaRPr sz="2400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6B8675DC-42DB-623E-E42D-1534C865A918}"/>
              </a:ext>
            </a:extLst>
          </p:cNvPr>
          <p:cNvSpPr txBox="1"/>
          <p:nvPr/>
        </p:nvSpPr>
        <p:spPr>
          <a:xfrm>
            <a:off x="54523" y="654539"/>
            <a:ext cx="435782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Vizinhos mais próximos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E318BCC-7180-F121-0386-B46E063CF3D1}"/>
              </a:ext>
            </a:extLst>
          </p:cNvPr>
          <p:cNvSpPr txBox="1"/>
          <p:nvPr/>
        </p:nvSpPr>
        <p:spPr>
          <a:xfrm>
            <a:off x="224971" y="1204686"/>
            <a:ext cx="160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 = 3</a:t>
            </a:r>
            <a:endParaRPr lang="en-US" sz="1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D7E138-5DD8-25AC-4B77-9E216EF7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921" y="1108528"/>
            <a:ext cx="3904844" cy="321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52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3951419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KNN - </a:t>
            </a:r>
            <a:r>
              <a:rPr lang="en-US" sz="2400" dirty="0"/>
              <a:t>K Nearest Neighbors</a:t>
            </a:r>
            <a:endParaRPr sz="2400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6B8675DC-42DB-623E-E42D-1534C865A918}"/>
              </a:ext>
            </a:extLst>
          </p:cNvPr>
          <p:cNvSpPr txBox="1"/>
          <p:nvPr/>
        </p:nvSpPr>
        <p:spPr>
          <a:xfrm>
            <a:off x="54523" y="654539"/>
            <a:ext cx="435782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Vizinhos mais próximos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E318BCC-7180-F121-0386-B46E063CF3D1}"/>
              </a:ext>
            </a:extLst>
          </p:cNvPr>
          <p:cNvSpPr txBox="1"/>
          <p:nvPr/>
        </p:nvSpPr>
        <p:spPr>
          <a:xfrm>
            <a:off x="224971" y="1204686"/>
            <a:ext cx="160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 = 5</a:t>
            </a:r>
            <a:endParaRPr lang="en-US" sz="16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DBD1A69-26DE-11E1-B048-AF0187EC5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197" y="1125083"/>
            <a:ext cx="4101606" cy="319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24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3951419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KNN - </a:t>
            </a:r>
            <a:r>
              <a:rPr lang="en-US" sz="2400" dirty="0"/>
              <a:t>K Nearest Neighbors</a:t>
            </a:r>
            <a:endParaRPr sz="2400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6B8675DC-42DB-623E-E42D-1534C865A918}"/>
              </a:ext>
            </a:extLst>
          </p:cNvPr>
          <p:cNvSpPr txBox="1"/>
          <p:nvPr/>
        </p:nvSpPr>
        <p:spPr>
          <a:xfrm>
            <a:off x="119836" y="654539"/>
            <a:ext cx="435782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Aprendizado baseado em distâncias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ED17AACD-3835-7713-B495-8EA2BB7FE707}"/>
              </a:ext>
            </a:extLst>
          </p:cNvPr>
          <p:cNvSpPr txBox="1"/>
          <p:nvPr/>
        </p:nvSpPr>
        <p:spPr>
          <a:xfrm>
            <a:off x="3510688" y="1402024"/>
            <a:ext cx="193393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b="1" dirty="0">
                <a:latin typeface="Raleway"/>
              </a:rPr>
              <a:t>Distância Euclidiana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219EA2A-E713-2FA4-9A91-875001BF4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500" y="1903867"/>
            <a:ext cx="2798309" cy="230877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658DD8C1-48EB-3A75-720D-AFCA39E2AA2F}"/>
              </a:ext>
            </a:extLst>
          </p:cNvPr>
          <p:cNvSpPr txBox="1"/>
          <p:nvPr/>
        </p:nvSpPr>
        <p:spPr>
          <a:xfrm>
            <a:off x="6085208" y="2316261"/>
            <a:ext cx="30587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E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Distancia: √((x</a:t>
            </a:r>
            <a:r>
              <a:rPr lang="es-ES" b="0" i="0" u="none" strike="noStrike" baseline="-250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s-E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– x</a:t>
            </a:r>
            <a:r>
              <a:rPr lang="es-ES" b="0" i="0" u="none" strike="noStrike" baseline="-250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s-E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)² + (y</a:t>
            </a:r>
            <a:r>
              <a:rPr lang="es-ES" b="0" i="0" u="none" strike="noStrike" baseline="-250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s-E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– y</a:t>
            </a:r>
            <a:r>
              <a:rPr lang="es-ES" b="0" i="0" u="none" strike="noStrike" baseline="-250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s-E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)²)</a:t>
            </a:r>
            <a:endParaRPr lang="es-ES" sz="1100" b="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78725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3951419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KNN - </a:t>
            </a:r>
            <a:r>
              <a:rPr lang="en-US" sz="2400" dirty="0"/>
              <a:t>K Nearest Neighbors</a:t>
            </a:r>
            <a:endParaRPr sz="24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7B7ADE3-AA23-7EDA-F265-9870D7A711A0}"/>
              </a:ext>
            </a:extLst>
          </p:cNvPr>
          <p:cNvSpPr txBox="1"/>
          <p:nvPr/>
        </p:nvSpPr>
        <p:spPr>
          <a:xfrm>
            <a:off x="119836" y="917587"/>
            <a:ext cx="79828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/>
              </a:rPr>
              <a:t>Lazy algorithm</a:t>
            </a:r>
          </a:p>
          <a:p>
            <a:endParaRPr lang="en-US" dirty="0">
              <a:latin typeface="Raleway"/>
            </a:endParaRPr>
          </a:p>
          <a:p>
            <a:r>
              <a:rPr lang="pt-PT" dirty="0">
                <a:latin typeface="Raleway"/>
              </a:rPr>
              <a:t>Não paramétrico: a distância é suficiente para fazer a inferência, não necessitando cálculo de parâmetros para aprendizagem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Simplicidade de implementação e de treinamento</a:t>
            </a:r>
            <a:r>
              <a:rPr lang="pt-PT" sz="1800" b="0" i="1" u="none" strike="noStrike" dirty="0">
                <a:solidFill>
                  <a:srgbClr val="3F4238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pt-PT" sz="1800" i="1" dirty="0">
              <a:solidFill>
                <a:srgbClr val="3F4238"/>
              </a:solidFill>
              <a:latin typeface="Arial" panose="020B0604020202020204" pitchFamily="34" charset="0"/>
            </a:endParaRPr>
          </a:p>
          <a:p>
            <a:r>
              <a:rPr lang="pt-PT" dirty="0">
                <a:latin typeface="Raleway"/>
              </a:rPr>
              <a:t>Testar desempenho para diferentes números de K, geralmente escolhendo um valor ímpar.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Pode ser computacionalmente custoso se a base tiver muitas dimensões</a:t>
            </a:r>
            <a:r>
              <a:rPr lang="pt-PT" sz="1800" b="0" i="1" u="none" strike="noStrike" dirty="0">
                <a:solidFill>
                  <a:srgbClr val="3F4238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pt-PT" sz="1800" i="1" dirty="0">
              <a:solidFill>
                <a:srgbClr val="3F4238"/>
              </a:solidFill>
              <a:latin typeface="Arial" panose="020B0604020202020204" pitchFamily="34" charset="0"/>
            </a:endParaRPr>
          </a:p>
          <a:p>
            <a:r>
              <a:rPr lang="pt-PT" dirty="0">
                <a:latin typeface="Raleway"/>
              </a:rPr>
              <a:t>Avaliar aplicar normalização nos dados de entrada</a:t>
            </a:r>
          </a:p>
          <a:p>
            <a:br>
              <a:rPr lang="pt-PT" dirty="0">
                <a:latin typeface="Raleway"/>
              </a:rPr>
            </a:br>
            <a:endParaRPr lang="pt-PT" dirty="0">
              <a:latin typeface="Raleway"/>
            </a:endParaRPr>
          </a:p>
          <a:p>
            <a:br>
              <a:rPr lang="pt-PT" dirty="0"/>
            </a:br>
            <a:endParaRPr lang="en-US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844727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KNN – Prático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15</a:t>
            </a:r>
          </a:p>
        </p:txBody>
      </p:sp>
    </p:spTree>
    <p:extLst>
      <p:ext uri="{BB962C8B-B14F-4D97-AF65-F5344CB8AC3E}">
        <p14:creationId xmlns:p14="http://schemas.microsoft.com/office/powerpoint/2010/main" val="752318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Máquina de Vetores de Suporte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16</a:t>
            </a:r>
          </a:p>
        </p:txBody>
      </p:sp>
    </p:spTree>
    <p:extLst>
      <p:ext uri="{BB962C8B-B14F-4D97-AF65-F5344CB8AC3E}">
        <p14:creationId xmlns:p14="http://schemas.microsoft.com/office/powerpoint/2010/main" val="3264020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7" y="106432"/>
            <a:ext cx="3331280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SVM</a:t>
            </a:r>
            <a:endParaRPr sz="2400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6B8675DC-42DB-623E-E42D-1534C865A918}"/>
              </a:ext>
            </a:extLst>
          </p:cNvPr>
          <p:cNvSpPr txBox="1"/>
          <p:nvPr/>
        </p:nvSpPr>
        <p:spPr>
          <a:xfrm>
            <a:off x="54523" y="654539"/>
            <a:ext cx="4357820" cy="39087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• Máquina de vetores de suporte ou SVM (Support Vector Machines) foi proposto do Vladmir</a:t>
            </a:r>
          </a:p>
          <a:p>
            <a:r>
              <a:rPr lang="pt-PT" dirty="0">
                <a:latin typeface="Raleway"/>
              </a:rPr>
              <a:t>Vapnik em 1992.</a:t>
            </a:r>
          </a:p>
          <a:p>
            <a:endParaRPr lang="pt-PT" sz="800" dirty="0">
              <a:latin typeface="Raleway"/>
            </a:endParaRPr>
          </a:p>
          <a:p>
            <a:r>
              <a:rPr lang="pt-PT" dirty="0">
                <a:latin typeface="Raleway"/>
              </a:rPr>
              <a:t>• É um modelo poderoso e versátil que realiza classificações lineares e não lineares.</a:t>
            </a:r>
          </a:p>
          <a:p>
            <a:endParaRPr lang="pt-PT" sz="800" dirty="0">
              <a:latin typeface="Raleway"/>
            </a:endParaRPr>
          </a:p>
          <a:p>
            <a:r>
              <a:rPr lang="pt-PT" dirty="0">
                <a:latin typeface="Raleway"/>
              </a:rPr>
              <a:t>• São adequadas para a classificação de conjuntos de dados complexos, porém de pequeno e médio porte.</a:t>
            </a:r>
          </a:p>
          <a:p>
            <a:endParaRPr lang="pt-PT" sz="800" dirty="0">
              <a:latin typeface="Raleway"/>
            </a:endParaRPr>
          </a:p>
          <a:p>
            <a:r>
              <a:rPr lang="pt-PT" dirty="0">
                <a:latin typeface="Raleway"/>
              </a:rPr>
              <a:t>• É uma técnica que procurar encontrar um modelo onde a separação entre as classes tenha a maior margem possível.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A essência do SVM é a construção de um hiperplano ótimo, de modo que ele possa separar diferentes classes de dados com a maior margem possível.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B9F62B0-E838-953D-9038-27F27760A73A}"/>
              </a:ext>
            </a:extLst>
          </p:cNvPr>
          <p:cNvCxnSpPr/>
          <p:nvPr/>
        </p:nvCxnSpPr>
        <p:spPr>
          <a:xfrm>
            <a:off x="4630057" y="597685"/>
            <a:ext cx="0" cy="405414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4786180" y="634164"/>
            <a:ext cx="4357820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• Como podemos separar essas duas classes?</a:t>
            </a:r>
          </a:p>
          <a:p>
            <a:r>
              <a:rPr lang="pt-PT" dirty="0">
                <a:latin typeface="Raleway"/>
              </a:rPr>
              <a:t>• Existem diversas retas que podem ser traçadas para separar os dados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Qual delas é a melhor opção?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61F17CC-D34E-E80E-7207-03376AF24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998" y="2116969"/>
            <a:ext cx="2307998" cy="24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35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7" y="106432"/>
            <a:ext cx="3331280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SVM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214180" y="808335"/>
            <a:ext cx="4357820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• Como podemos separar essas duas classes?</a:t>
            </a:r>
          </a:p>
          <a:p>
            <a:r>
              <a:rPr lang="pt-PT" dirty="0">
                <a:latin typeface="Raleway"/>
              </a:rPr>
              <a:t>• Existem diversas retas que podem ser traçadas para separar os dados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Qual delas é a melhor opção?</a:t>
            </a:r>
          </a:p>
          <a:p>
            <a:endParaRPr lang="pt-PT" dirty="0">
              <a:latin typeface="Raleway"/>
            </a:endParaRPr>
          </a:p>
          <a:p>
            <a:r>
              <a:rPr lang="pt-PT" b="1" dirty="0">
                <a:solidFill>
                  <a:srgbClr val="FF0000"/>
                </a:solidFill>
                <a:latin typeface="Raleway"/>
              </a:rPr>
              <a:t>Hiperplano ótimo!</a:t>
            </a:r>
          </a:p>
          <a:p>
            <a:endParaRPr lang="pt-PT" b="1" dirty="0">
              <a:solidFill>
                <a:srgbClr val="FF0000"/>
              </a:solidFill>
              <a:latin typeface="Raleway"/>
            </a:endParaRPr>
          </a:p>
          <a:p>
            <a:r>
              <a:rPr lang="pt-PT" dirty="0">
                <a:latin typeface="Raleway"/>
              </a:rPr>
              <a:t>• Vetores de suporte sevem para definir qual será o hiperplano.</a:t>
            </a:r>
          </a:p>
          <a:p>
            <a:r>
              <a:rPr lang="pt-PT" dirty="0">
                <a:latin typeface="Raleway"/>
              </a:rPr>
              <a:t>• São encontrados durante a fase de treinamento do algoritmo.</a:t>
            </a:r>
          </a:p>
          <a:p>
            <a:r>
              <a:rPr lang="pt-PT" dirty="0">
                <a:latin typeface="Raleway"/>
              </a:rPr>
              <a:t>• Os vetores de suporte são os exemplos de</a:t>
            </a:r>
          </a:p>
          <a:p>
            <a:r>
              <a:rPr lang="pt-PT" dirty="0">
                <a:latin typeface="Raleway"/>
              </a:rPr>
              <a:t>treinamento realmente importantes.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E725E3A-046F-2C5B-4445-B1EC4D828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561" y="1062037"/>
            <a:ext cx="29146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27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7" y="106432"/>
            <a:ext cx="3331280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SVM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214180" y="808335"/>
            <a:ext cx="4357820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• O uso de um método linear para classificar um</a:t>
            </a:r>
          </a:p>
          <a:p>
            <a:r>
              <a:rPr lang="pt-PT" dirty="0">
                <a:latin typeface="Raleway"/>
              </a:rPr>
              <a:t>conjunto de dados pode ter impacto negativo com:</a:t>
            </a:r>
          </a:p>
          <a:p>
            <a:r>
              <a:rPr lang="pt-PT" dirty="0">
                <a:latin typeface="Raleway"/>
              </a:rPr>
              <a:t>• Outliers</a:t>
            </a:r>
          </a:p>
          <a:p>
            <a:r>
              <a:rPr lang="pt-PT" dirty="0">
                <a:latin typeface="Raleway"/>
              </a:rPr>
              <a:t>• Exemplos rotulados erroneamente.</a:t>
            </a:r>
          </a:p>
          <a:p>
            <a:endParaRPr lang="pt-PT" b="1" dirty="0">
              <a:solidFill>
                <a:srgbClr val="FF0000"/>
              </a:solidFill>
              <a:latin typeface="Raleway"/>
            </a:endParaRPr>
          </a:p>
          <a:p>
            <a:endParaRPr lang="pt-PT" b="1" dirty="0">
              <a:solidFill>
                <a:srgbClr val="FF0000"/>
              </a:solidFill>
              <a:latin typeface="Raleway"/>
            </a:endParaRPr>
          </a:p>
          <a:p>
            <a:r>
              <a:rPr lang="pt-PT" dirty="0">
                <a:latin typeface="Raleway"/>
              </a:rPr>
              <a:t>Ainda assim, o SVM pode ser aplicado através dos uso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do hiperparâmetro C, que utiliza margem suave (soft-margin).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C41BD6-EE85-C3A2-17D0-7297B3670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50" y="700314"/>
            <a:ext cx="30861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66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6188508" cy="802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 que é um modelo de classificação?</a:t>
            </a:r>
            <a:endParaRPr sz="2400" dirty="0"/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366B5626-3059-0B78-2F0C-6EC464F843AB}"/>
              </a:ext>
            </a:extLst>
          </p:cNvPr>
          <p:cNvSpPr txBox="1"/>
          <p:nvPr/>
        </p:nvSpPr>
        <p:spPr>
          <a:xfrm>
            <a:off x="285689" y="815278"/>
            <a:ext cx="86989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É um algoritmo que é usado para predizer a probabilidade de um evento ocorrer (variável target (Y)) em função das outras variáveis (features (X)).</a:t>
            </a:r>
            <a:endParaRPr lang="pt-BR" dirty="0">
              <a:latin typeface="Raleway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72402184-8CA5-1D2D-5315-BE3CA694636F}"/>
              </a:ext>
            </a:extLst>
          </p:cNvPr>
          <p:cNvSpPr txBox="1"/>
          <p:nvPr/>
        </p:nvSpPr>
        <p:spPr>
          <a:xfrm>
            <a:off x="280892" y="1617778"/>
            <a:ext cx="880505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De acordo com a </a:t>
            </a:r>
            <a:r>
              <a:rPr lang="pt-PT" b="1" dirty="0">
                <a:latin typeface="Raleway"/>
              </a:rPr>
              <a:t>temperatura</a:t>
            </a:r>
            <a:r>
              <a:rPr lang="pt-PT" dirty="0">
                <a:latin typeface="Raleway"/>
              </a:rPr>
              <a:t>, </a:t>
            </a:r>
            <a:r>
              <a:rPr lang="pt-PT" b="1" dirty="0">
                <a:latin typeface="Raleway"/>
              </a:rPr>
              <a:t>umidade</a:t>
            </a:r>
            <a:r>
              <a:rPr lang="pt-PT" dirty="0">
                <a:latin typeface="Raleway"/>
              </a:rPr>
              <a:t> e </a:t>
            </a:r>
            <a:r>
              <a:rPr lang="pt-PT" b="1" dirty="0">
                <a:latin typeface="Raleway"/>
              </a:rPr>
              <a:t>vento</a:t>
            </a:r>
            <a:r>
              <a:rPr lang="pt-PT" dirty="0">
                <a:latin typeface="Raleway"/>
              </a:rPr>
              <a:t>, eu tenho uma previsão de um dia </a:t>
            </a:r>
            <a:r>
              <a:rPr lang="pt-PT" b="1" dirty="0">
                <a:latin typeface="Raleway"/>
              </a:rPr>
              <a:t>ensolarado</a:t>
            </a:r>
            <a:r>
              <a:rPr lang="pt-PT" dirty="0">
                <a:latin typeface="Raleway"/>
              </a:rPr>
              <a:t> ou </a:t>
            </a:r>
            <a:r>
              <a:rPr lang="pt-PT" b="1" dirty="0">
                <a:latin typeface="Raleway"/>
              </a:rPr>
              <a:t>chuvoso</a:t>
            </a:r>
            <a:endParaRPr lang="pt-BR" b="1" dirty="0">
              <a:latin typeface="Raleway"/>
            </a:endParaRPr>
          </a:p>
        </p:txBody>
      </p:sp>
      <p:pic>
        <p:nvPicPr>
          <p:cNvPr id="2" name="Picture 2" descr="Logistic Regression in Machine Learning, its Types - Prwatech">
            <a:extLst>
              <a:ext uri="{FF2B5EF4-FFF2-40B4-BE49-F238E27FC236}">
                <a16:creationId xmlns:a16="http://schemas.microsoft.com/office/drawing/2014/main" id="{7EE23D89-3189-CC2A-53FD-11E3C98B7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60" y="2288522"/>
            <a:ext cx="3614832" cy="187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047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algn="ctr"/>
            <a:r>
              <a:rPr lang="en" dirty="0"/>
              <a:t>Aula prática - Máquina de Vetores de Suporte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17</a:t>
            </a:r>
          </a:p>
        </p:txBody>
      </p:sp>
    </p:spTree>
    <p:extLst>
      <p:ext uri="{BB962C8B-B14F-4D97-AF65-F5344CB8AC3E}">
        <p14:creationId xmlns:p14="http://schemas.microsoft.com/office/powerpoint/2010/main" val="1197751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M</a:t>
            </a:r>
            <a:r>
              <a:rPr lang="pt-PT" dirty="0"/>
              <a:t>étricas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18</a:t>
            </a:r>
          </a:p>
        </p:txBody>
      </p:sp>
    </p:spTree>
    <p:extLst>
      <p:ext uri="{BB962C8B-B14F-4D97-AF65-F5344CB8AC3E}">
        <p14:creationId xmlns:p14="http://schemas.microsoft.com/office/powerpoint/2010/main" val="2100316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Métricas de avaliação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5" y="772050"/>
            <a:ext cx="8610507" cy="30623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Para os problemas de classificação existem diversas métricas que podemos calcular: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Acurácia, Acurácia Balanceada</a:t>
            </a:r>
          </a:p>
          <a:p>
            <a:endParaRPr lang="pt-PT" sz="500" dirty="0">
              <a:latin typeface="Raleway"/>
            </a:endParaRPr>
          </a:p>
          <a:p>
            <a:r>
              <a:rPr lang="pt-PT" dirty="0">
                <a:latin typeface="Raleway"/>
              </a:rPr>
              <a:t>• Recall</a:t>
            </a:r>
          </a:p>
          <a:p>
            <a:endParaRPr lang="pt-PT" sz="500" dirty="0">
              <a:latin typeface="Raleway"/>
            </a:endParaRPr>
          </a:p>
          <a:p>
            <a:r>
              <a:rPr lang="pt-PT" dirty="0">
                <a:latin typeface="Raleway"/>
              </a:rPr>
              <a:t>• Precision</a:t>
            </a:r>
          </a:p>
          <a:p>
            <a:endParaRPr lang="pt-PT" sz="500" dirty="0">
              <a:latin typeface="Raleway"/>
            </a:endParaRPr>
          </a:p>
          <a:p>
            <a:r>
              <a:rPr lang="pt-PT" dirty="0">
                <a:latin typeface="Raleway"/>
              </a:rPr>
              <a:t>• F1-Score</a:t>
            </a:r>
          </a:p>
          <a:p>
            <a:endParaRPr lang="pt-PT" sz="500" dirty="0">
              <a:latin typeface="Raleway"/>
            </a:endParaRPr>
          </a:p>
          <a:p>
            <a:r>
              <a:rPr lang="pt-PT" dirty="0">
                <a:latin typeface="Raleway"/>
              </a:rPr>
              <a:t>• Especificidade</a:t>
            </a:r>
          </a:p>
          <a:p>
            <a:endParaRPr lang="pt-PT" sz="500" dirty="0">
              <a:latin typeface="Raleway"/>
            </a:endParaRPr>
          </a:p>
          <a:p>
            <a:r>
              <a:rPr lang="pt-PT" dirty="0">
                <a:latin typeface="Raleway"/>
              </a:rPr>
              <a:t>• Area Under ROC</a:t>
            </a:r>
          </a:p>
          <a:p>
            <a:endParaRPr lang="pt-PT" dirty="0">
              <a:latin typeface="Raleway"/>
            </a:endParaRP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Essas métricas servem para a avaliação se o modelo está ou não aderente ao objetivo proposto antes de iniciarmos o desenvolvimento.</a:t>
            </a:r>
          </a:p>
        </p:txBody>
      </p:sp>
    </p:spTree>
    <p:extLst>
      <p:ext uri="{BB962C8B-B14F-4D97-AF65-F5344CB8AC3E}">
        <p14:creationId xmlns:p14="http://schemas.microsoft.com/office/powerpoint/2010/main" val="3063854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Métricas de avaliação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5" y="772050"/>
            <a:ext cx="8610507" cy="34009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Escolher quais métricas iremos utilizar influencia diretamente no desempenho dos algoritmos</a:t>
            </a:r>
          </a:p>
          <a:p>
            <a:r>
              <a:rPr lang="pt-PT" dirty="0">
                <a:latin typeface="Raleway"/>
              </a:rPr>
              <a:t>de Machine Learning na medição e comparação.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A Matriz de Confusão é uma das métricas mais intuitivas e fáceis utilizadas para encontrar a</a:t>
            </a:r>
          </a:p>
          <a:p>
            <a:r>
              <a:rPr lang="pt-PT" dirty="0">
                <a:latin typeface="Raleway"/>
              </a:rPr>
              <a:t>correção e precisão do modelo.</a:t>
            </a:r>
          </a:p>
          <a:p>
            <a:r>
              <a:rPr lang="pt-PT" dirty="0">
                <a:latin typeface="Raleway"/>
              </a:rPr>
              <a:t>• É utilizado para problemas de classificação onde sua saída pode ser de dois ou mais tipos de</a:t>
            </a:r>
          </a:p>
          <a:p>
            <a:r>
              <a:rPr lang="pt-PT" dirty="0">
                <a:latin typeface="Raleway"/>
              </a:rPr>
              <a:t>classes.</a:t>
            </a:r>
          </a:p>
          <a:p>
            <a:endParaRPr lang="pt-PT" dirty="0">
              <a:latin typeface="Raleway"/>
            </a:endParaRPr>
          </a:p>
          <a:p>
            <a:endParaRPr lang="pt-PT" dirty="0">
              <a:latin typeface="Raleway"/>
            </a:endParaRP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Para entender melhor vamos definir o nosso problema, que dados um conjunto de features</a:t>
            </a:r>
          </a:p>
          <a:p>
            <a:r>
              <a:rPr lang="pt-PT" dirty="0">
                <a:latin typeface="Raleway"/>
              </a:rPr>
              <a:t>devemos verificar se um cliente irá deixar a plataforma ou não (Churn).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A classe 0 significa que o cliente NÃO irá deixa a plataforma (CHURN)</a:t>
            </a:r>
          </a:p>
          <a:p>
            <a:endParaRPr lang="pt-PT" sz="500" dirty="0">
              <a:latin typeface="Raleway"/>
            </a:endParaRPr>
          </a:p>
          <a:p>
            <a:r>
              <a:rPr lang="pt-PT" dirty="0">
                <a:latin typeface="Raleway"/>
              </a:rPr>
              <a:t>• A classe 1 significa que o cliente IRÁ deixa a plataforma (NÃO-CHURN)</a:t>
            </a:r>
          </a:p>
        </p:txBody>
      </p:sp>
    </p:spTree>
    <p:extLst>
      <p:ext uri="{BB962C8B-B14F-4D97-AF65-F5344CB8AC3E}">
        <p14:creationId xmlns:p14="http://schemas.microsoft.com/office/powerpoint/2010/main" val="2532053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Métricas de avaliação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5" y="772050"/>
            <a:ext cx="8610507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• A matriz de confusão é especialmente útil para avaliação de classificadores binários.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É importante saliente que as duas classes presentes no problema devem ser definidas como</a:t>
            </a:r>
          </a:p>
          <a:p>
            <a:r>
              <a:rPr lang="pt-PT" dirty="0">
                <a:latin typeface="Raleway"/>
              </a:rPr>
              <a:t>classe Positiva e classe Negativa.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C31DAE-9498-5B2D-6AE7-C7741AD5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86" y="2097088"/>
            <a:ext cx="5105854" cy="246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9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Métricas de avaliação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6" y="909756"/>
            <a:ext cx="8610507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• </a:t>
            </a:r>
            <a:r>
              <a:rPr lang="pt-PT" b="1" dirty="0">
                <a:latin typeface="Raleway"/>
              </a:rPr>
              <a:t>True Positive (TP): </a:t>
            </a:r>
            <a:r>
              <a:rPr lang="pt-PT" dirty="0">
                <a:latin typeface="Raleway"/>
              </a:rPr>
              <a:t>classificação correta na classe positiva. O exemplar pertence à classe positiva, e o</a:t>
            </a:r>
          </a:p>
          <a:p>
            <a:r>
              <a:rPr lang="pt-PT" dirty="0">
                <a:latin typeface="Raleway"/>
              </a:rPr>
              <a:t>classificador o classificou como positiva</a:t>
            </a:r>
          </a:p>
          <a:p>
            <a:r>
              <a:rPr lang="pt-PT" dirty="0">
                <a:latin typeface="Raleway"/>
              </a:rPr>
              <a:t>• </a:t>
            </a:r>
            <a:r>
              <a:rPr lang="pt-PT" b="1" dirty="0">
                <a:latin typeface="Raleway"/>
              </a:rPr>
              <a:t>Exemplo</a:t>
            </a:r>
            <a:r>
              <a:rPr lang="pt-PT" dirty="0">
                <a:latin typeface="Raleway"/>
              </a:rPr>
              <a:t>: O cliente de fato é Churn (1) e o modelo de fato classificou como Churn (1)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</a:t>
            </a:r>
            <a:r>
              <a:rPr lang="pt-PT" b="1" dirty="0">
                <a:latin typeface="Raleway"/>
              </a:rPr>
              <a:t>False Positive (FP): </a:t>
            </a:r>
            <a:r>
              <a:rPr lang="pt-PT" dirty="0">
                <a:latin typeface="Raleway"/>
              </a:rPr>
              <a:t>classificação incorreta na classe positiva. O exemplar pertence à classe negativa, mas o classificador o classificou como positiva</a:t>
            </a:r>
          </a:p>
          <a:p>
            <a:r>
              <a:rPr lang="pt-PT" dirty="0">
                <a:latin typeface="Raleway"/>
              </a:rPr>
              <a:t>• </a:t>
            </a:r>
            <a:r>
              <a:rPr lang="pt-PT" b="1" dirty="0">
                <a:latin typeface="Raleway"/>
              </a:rPr>
              <a:t>Exemplo: </a:t>
            </a:r>
            <a:r>
              <a:rPr lang="pt-PT" dirty="0">
                <a:latin typeface="Raleway"/>
              </a:rPr>
              <a:t>O cliente de fato é Não-Churn (0) e o modelo de fato classificou como Churn (1)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</a:t>
            </a:r>
            <a:r>
              <a:rPr lang="pt-PT" b="1" dirty="0">
                <a:latin typeface="Raleway"/>
              </a:rPr>
              <a:t>True Negative (TN): </a:t>
            </a:r>
            <a:r>
              <a:rPr lang="pt-PT" dirty="0">
                <a:latin typeface="Raleway"/>
              </a:rPr>
              <a:t>classificação correta na classe negativa. O exemplar pertencente à classe negativa, e o classificador o classificou como negativa</a:t>
            </a:r>
          </a:p>
          <a:p>
            <a:r>
              <a:rPr lang="pt-PT" dirty="0">
                <a:latin typeface="Raleway"/>
              </a:rPr>
              <a:t>• </a:t>
            </a:r>
            <a:r>
              <a:rPr lang="pt-PT" b="1" dirty="0">
                <a:latin typeface="Raleway"/>
              </a:rPr>
              <a:t>Exemplo: </a:t>
            </a:r>
            <a:r>
              <a:rPr lang="pt-PT" dirty="0">
                <a:latin typeface="Raleway"/>
              </a:rPr>
              <a:t>O cliente de fato é Não-Churn (0) e o modelo de fato classificou como Não-Churn (0)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</a:t>
            </a:r>
            <a:r>
              <a:rPr lang="pt-PT" b="1" dirty="0">
                <a:latin typeface="Raleway"/>
              </a:rPr>
              <a:t>False Negative (FN): </a:t>
            </a:r>
            <a:r>
              <a:rPr lang="pt-PT" dirty="0">
                <a:latin typeface="Raleway"/>
              </a:rPr>
              <a:t>classificação incorreta na classe negativa. O exemplar pertence à classe positiva, mas o classificador o classificou como negativa</a:t>
            </a:r>
          </a:p>
          <a:p>
            <a:r>
              <a:rPr lang="pt-PT" dirty="0">
                <a:latin typeface="Raleway"/>
              </a:rPr>
              <a:t>• </a:t>
            </a:r>
            <a:r>
              <a:rPr lang="pt-PT" b="1" dirty="0">
                <a:latin typeface="Raleway"/>
              </a:rPr>
              <a:t>Exemplo: </a:t>
            </a:r>
            <a:r>
              <a:rPr lang="pt-PT" dirty="0">
                <a:latin typeface="Raleway"/>
              </a:rPr>
              <a:t>O cliente de fato é Churn (1) e o modelo de fato classificou como Não-Churn (0)</a:t>
            </a:r>
          </a:p>
        </p:txBody>
      </p:sp>
    </p:spTree>
    <p:extLst>
      <p:ext uri="{BB962C8B-B14F-4D97-AF65-F5344CB8AC3E}">
        <p14:creationId xmlns:p14="http://schemas.microsoft.com/office/powerpoint/2010/main" val="643282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Métricas de avaliação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6" y="909756"/>
            <a:ext cx="8610507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• Suponha que o modelo que criamos para identificar Churn, classificou 4000 clientes.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•É esperado que </a:t>
            </a:r>
            <a:r>
              <a:rPr lang="pt-PT" b="1" dirty="0">
                <a:latin typeface="Raleway"/>
              </a:rPr>
              <a:t>2200</a:t>
            </a:r>
            <a:r>
              <a:rPr lang="pt-PT" dirty="0">
                <a:latin typeface="Raleway"/>
              </a:rPr>
              <a:t> clientes sejam classificados como Churn</a:t>
            </a:r>
          </a:p>
          <a:p>
            <a:r>
              <a:rPr lang="pt-PT" dirty="0">
                <a:latin typeface="Raleway"/>
              </a:rPr>
              <a:t>•É esperado que </a:t>
            </a:r>
            <a:r>
              <a:rPr lang="pt-PT" b="1" dirty="0">
                <a:latin typeface="Raleway"/>
              </a:rPr>
              <a:t>1800</a:t>
            </a:r>
            <a:r>
              <a:rPr lang="pt-PT" dirty="0">
                <a:latin typeface="Raleway"/>
              </a:rPr>
              <a:t> clientes sejam classificados como Não-Churn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O modelo realizou as seguintes classificações: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97D98A7-8AFF-406A-252B-51530371F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857" y="2410959"/>
            <a:ext cx="3704771" cy="169100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1438B99-DB1D-7E1B-1D40-FEFBB1CB757C}"/>
              </a:ext>
            </a:extLst>
          </p:cNvPr>
          <p:cNvSpPr txBox="1"/>
          <p:nvPr/>
        </p:nvSpPr>
        <p:spPr>
          <a:xfrm>
            <a:off x="119836" y="4361544"/>
            <a:ext cx="5954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Raleway"/>
              </a:rPr>
              <a:t>Com essa matriz de confusão, podemos calcular diferentes métricas.</a:t>
            </a:r>
            <a:endParaRPr lang="en-US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717020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Métricas de avaliação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6" y="909756"/>
            <a:ext cx="861050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b="1" dirty="0">
                <a:latin typeface="Raleway"/>
              </a:rPr>
              <a:t>Acurácia</a:t>
            </a:r>
            <a:r>
              <a:rPr lang="pt-PT" dirty="0">
                <a:latin typeface="Raleway"/>
              </a:rPr>
              <a:t> é o número de predições corretas que foram feitas pelo modelo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4A27AF3-1CC4-6624-DAB7-9021245CF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69" y="2228850"/>
            <a:ext cx="2628900" cy="6858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6624D1A-42D6-0DF6-7160-77585972F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240" y="1366011"/>
            <a:ext cx="2634009" cy="260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8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Métricas de avaliação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6" y="712514"/>
            <a:ext cx="861050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b="1" dirty="0">
                <a:latin typeface="Raleway"/>
              </a:rPr>
              <a:t>Acurácia Balanceada </a:t>
            </a:r>
            <a:r>
              <a:rPr lang="pt-PT" dirty="0">
                <a:latin typeface="Raleway"/>
              </a:rPr>
              <a:t>é o número de predições corretas que foram feitas pelo modelo para</a:t>
            </a:r>
          </a:p>
          <a:p>
            <a:r>
              <a:rPr lang="pt-PT" dirty="0">
                <a:latin typeface="Raleway"/>
              </a:rPr>
              <a:t>cada classe.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81DFD7-0E16-27EE-37F6-6FAFBE38C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36" y="1713549"/>
            <a:ext cx="4103796" cy="191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3686738-A62D-8753-C2A2-359C168E5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287" y="1273493"/>
            <a:ext cx="2920769" cy="27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237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Métricas de avaliação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6" y="712514"/>
            <a:ext cx="861050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b="1" dirty="0">
                <a:latin typeface="Raleway"/>
              </a:rPr>
              <a:t>Precisão (Precision) </a:t>
            </a:r>
            <a:r>
              <a:rPr lang="pt-PT" dirty="0">
                <a:latin typeface="Raleway"/>
              </a:rPr>
              <a:t>– pode ser descrita como a acurácia das previsões positivas (Churn).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A19B14-FAE4-558B-10F7-FF9D9620B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04" y="2085975"/>
            <a:ext cx="2457450" cy="9715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378FE55-BB60-C87C-4B0D-E33A291E2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701" y="1020291"/>
            <a:ext cx="35528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42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6188508" cy="802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Onde eu uso o modelo de classificação?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C890D4-F7BB-D933-9966-26D4BF181B57}"/>
              </a:ext>
            </a:extLst>
          </p:cNvPr>
          <p:cNvSpPr txBox="1"/>
          <p:nvPr/>
        </p:nvSpPr>
        <p:spPr>
          <a:xfrm>
            <a:off x="5074933" y="885003"/>
            <a:ext cx="1224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aleway" pitchFamily="2" charset="0"/>
              </a:rPr>
              <a:t>Exemplos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DEF9476-160F-F794-C23B-EE93FE93B903}"/>
              </a:ext>
            </a:extLst>
          </p:cNvPr>
          <p:cNvSpPr/>
          <p:nvPr/>
        </p:nvSpPr>
        <p:spPr>
          <a:xfrm>
            <a:off x="3673549" y="1254507"/>
            <a:ext cx="563526" cy="531073"/>
          </a:xfrm>
          <a:prstGeom prst="rightArrow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2949B-055A-AC6B-7C5D-1E4C779BE96C}"/>
              </a:ext>
            </a:extLst>
          </p:cNvPr>
          <p:cNvSpPr txBox="1"/>
          <p:nvPr/>
        </p:nvSpPr>
        <p:spPr>
          <a:xfrm>
            <a:off x="5110205" y="1284875"/>
            <a:ext cx="265813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Predizer se o cliente vai ser inadimplente de acordo com seu histórico de pagamentos e renda.</a:t>
            </a:r>
            <a:endParaRPr lang="pt-BR" dirty="0">
              <a:latin typeface="Raleway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91083DBD-8D13-C807-B689-D611C6720061}"/>
              </a:ext>
            </a:extLst>
          </p:cNvPr>
          <p:cNvSpPr txBox="1"/>
          <p:nvPr/>
        </p:nvSpPr>
        <p:spPr>
          <a:xfrm>
            <a:off x="561209" y="885003"/>
            <a:ext cx="1224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aleway" pitchFamily="2" charset="0"/>
              </a:rPr>
              <a:t>Aplica</a:t>
            </a:r>
            <a:r>
              <a:rPr lang="pt-PT" sz="1600" b="1" dirty="0">
                <a:latin typeface="Raleway" pitchFamily="2" charset="0"/>
              </a:rPr>
              <a:t>ção</a:t>
            </a:r>
            <a:endParaRPr lang="pt-BR" sz="1600" b="1" dirty="0">
              <a:latin typeface="Raleway" pitchFamily="2" charset="0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AD014776-12ED-AEB7-0FFB-7BF2BA87A3E5}"/>
              </a:ext>
            </a:extLst>
          </p:cNvPr>
          <p:cNvSpPr txBox="1"/>
          <p:nvPr/>
        </p:nvSpPr>
        <p:spPr>
          <a:xfrm>
            <a:off x="561209" y="1284875"/>
            <a:ext cx="265813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Área de Crédito do Segmento Bancário (Emissores de cartão de crédito).</a:t>
            </a:r>
            <a:endParaRPr lang="pt-BR" dirty="0">
              <a:latin typeface="Raleway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CD3D0853-5459-D16D-B5FE-54BCE0240AFD}"/>
              </a:ext>
            </a:extLst>
          </p:cNvPr>
          <p:cNvSpPr txBox="1"/>
          <p:nvPr/>
        </p:nvSpPr>
        <p:spPr>
          <a:xfrm>
            <a:off x="5102865" y="2747624"/>
            <a:ext cx="1224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aleway" pitchFamily="2" charset="0"/>
              </a:rPr>
              <a:t>Exemplos</a:t>
            </a:r>
          </a:p>
        </p:txBody>
      </p:sp>
      <p:sp>
        <p:nvSpPr>
          <p:cNvPr id="13" name="Arrow: Right 2">
            <a:extLst>
              <a:ext uri="{FF2B5EF4-FFF2-40B4-BE49-F238E27FC236}">
                <a16:creationId xmlns:a16="http://schemas.microsoft.com/office/drawing/2014/main" id="{3D683847-09CF-450F-F364-BC1D9439AF9F}"/>
              </a:ext>
            </a:extLst>
          </p:cNvPr>
          <p:cNvSpPr/>
          <p:nvPr/>
        </p:nvSpPr>
        <p:spPr>
          <a:xfrm>
            <a:off x="3701481" y="3117128"/>
            <a:ext cx="563526" cy="531073"/>
          </a:xfrm>
          <a:prstGeom prst="rightArrow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F78106BF-D9BE-E600-84C2-4D9E49ACE3FB}"/>
              </a:ext>
            </a:extLst>
          </p:cNvPr>
          <p:cNvSpPr txBox="1"/>
          <p:nvPr/>
        </p:nvSpPr>
        <p:spPr>
          <a:xfrm>
            <a:off x="5138137" y="3147496"/>
            <a:ext cx="265813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Predizer se com a quantidade de vendedores ativos teremos lucro ou prejuízo.</a:t>
            </a:r>
            <a:endParaRPr lang="pt-BR" dirty="0">
              <a:latin typeface="Raleway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7453CE54-4BBA-3D45-89C0-F0B803885C44}"/>
              </a:ext>
            </a:extLst>
          </p:cNvPr>
          <p:cNvSpPr txBox="1"/>
          <p:nvPr/>
        </p:nvSpPr>
        <p:spPr>
          <a:xfrm>
            <a:off x="589141" y="2747624"/>
            <a:ext cx="1224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aleway" pitchFamily="2" charset="0"/>
              </a:rPr>
              <a:t>Aplica</a:t>
            </a:r>
            <a:r>
              <a:rPr lang="pt-PT" sz="1600" b="1" dirty="0">
                <a:latin typeface="Raleway" pitchFamily="2" charset="0"/>
              </a:rPr>
              <a:t>ção</a:t>
            </a:r>
            <a:endParaRPr lang="pt-BR" sz="1600" b="1" dirty="0">
              <a:latin typeface="Raleway" pitchFamily="2" charset="0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27E16667-DB2B-72C6-7F91-A62BED83E995}"/>
              </a:ext>
            </a:extLst>
          </p:cNvPr>
          <p:cNvSpPr txBox="1"/>
          <p:nvPr/>
        </p:nvSpPr>
        <p:spPr>
          <a:xfrm>
            <a:off x="589141" y="3147496"/>
            <a:ext cx="265813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Área de Planejamento Comercial.</a:t>
            </a:r>
            <a:endParaRPr lang="pt-BR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280986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Métricas de avaliação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7" y="712514"/>
            <a:ext cx="870485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b="1" dirty="0">
                <a:latin typeface="Raleway"/>
              </a:rPr>
              <a:t>Recall - </a:t>
            </a:r>
            <a:r>
              <a:rPr lang="pt-PT" dirty="0">
                <a:latin typeface="Raleway"/>
              </a:rPr>
              <a:t>Porcentagem de verdadeiros positivos dentre todos os exemplos cuja classe esperada é a classe positiva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378FE55-BB60-C87C-4B0D-E33A291E2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701" y="1268686"/>
            <a:ext cx="3552825" cy="31623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3CE3F6C-6C38-D3F5-0BE2-C887D7DD3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06" y="2133600"/>
            <a:ext cx="2095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35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Métricas de avaliação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7" y="712514"/>
            <a:ext cx="870485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b="1" dirty="0">
                <a:latin typeface="Raleway"/>
              </a:rPr>
              <a:t>F1-Score - </a:t>
            </a:r>
            <a:r>
              <a:rPr lang="pt-PT" dirty="0">
                <a:latin typeface="Raleway"/>
              </a:rPr>
              <a:t>Faz uma relação entre a precisão (precision) e a revocação (recall). É uma métrica</a:t>
            </a:r>
          </a:p>
          <a:p>
            <a:r>
              <a:rPr lang="pt-PT" dirty="0">
                <a:latin typeface="Raleway"/>
              </a:rPr>
              <a:t>popular para bases desbalanceadas.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378FE55-BB60-C87C-4B0D-E33A291E2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701" y="1268686"/>
            <a:ext cx="3552825" cy="31623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C5880CF-0993-7887-83D6-C91E3F635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72" y="2298247"/>
            <a:ext cx="36576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183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Métricas de avaliação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7" y="712514"/>
            <a:ext cx="8704850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b="1" dirty="0">
                <a:latin typeface="Raleway"/>
              </a:rPr>
              <a:t>Area Under RoC</a:t>
            </a:r>
          </a:p>
          <a:p>
            <a:r>
              <a:rPr lang="pt-PT" dirty="0">
                <a:latin typeface="Raleway"/>
              </a:rPr>
              <a:t>• É um gráfico que mostra o desempenho do modelo de classificação em todos os thresholds.</a:t>
            </a:r>
          </a:p>
          <a:p>
            <a:r>
              <a:rPr lang="pt-PT" dirty="0">
                <a:latin typeface="Raleway"/>
              </a:rPr>
              <a:t>• </a:t>
            </a:r>
            <a:r>
              <a:rPr lang="pt-PT" b="1" dirty="0">
                <a:latin typeface="Raleway"/>
              </a:rPr>
              <a:t>ROC</a:t>
            </a:r>
            <a:r>
              <a:rPr lang="pt-PT" dirty="0">
                <a:latin typeface="Raleway"/>
              </a:rPr>
              <a:t> – Receiver Operation Characteristics é a curva da probabilidade.</a:t>
            </a:r>
          </a:p>
          <a:p>
            <a:r>
              <a:rPr lang="pt-PT" dirty="0">
                <a:latin typeface="Raleway"/>
              </a:rPr>
              <a:t>• </a:t>
            </a:r>
            <a:r>
              <a:rPr lang="pt-PT" b="1" dirty="0">
                <a:latin typeface="Raleway"/>
              </a:rPr>
              <a:t>AUC</a:t>
            </a:r>
            <a:r>
              <a:rPr lang="pt-PT" dirty="0">
                <a:latin typeface="Raleway"/>
              </a:rPr>
              <a:t> – Area Under Curve representa o grau de separabilidade.</a:t>
            </a:r>
          </a:p>
          <a:p>
            <a:r>
              <a:rPr lang="pt-PT" dirty="0">
                <a:latin typeface="Raleway"/>
              </a:rPr>
              <a:t>• ROC irá plotar utilizando os seguintes parâmetros: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</a:t>
            </a:r>
            <a:r>
              <a:rPr lang="pt-PT" b="1" dirty="0">
                <a:latin typeface="Raleway"/>
              </a:rPr>
              <a:t>TPR</a:t>
            </a:r>
            <a:r>
              <a:rPr lang="pt-PT" dirty="0">
                <a:latin typeface="Raleway"/>
              </a:rPr>
              <a:t> - Taxa de verdadeiros positivos</a:t>
            </a:r>
          </a:p>
          <a:p>
            <a:endParaRPr lang="pt-PT" dirty="0">
              <a:latin typeface="Raleway"/>
            </a:endParaRPr>
          </a:p>
          <a:p>
            <a:endParaRPr lang="pt-PT" dirty="0">
              <a:latin typeface="Raleway"/>
            </a:endParaRPr>
          </a:p>
          <a:p>
            <a:endParaRPr lang="pt-PT" dirty="0">
              <a:latin typeface="Raleway"/>
            </a:endParaRPr>
          </a:p>
          <a:p>
            <a:endParaRPr lang="pt-PT" dirty="0">
              <a:latin typeface="Raleway"/>
            </a:endParaRP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</a:t>
            </a:r>
            <a:r>
              <a:rPr lang="pt-PT" b="1" dirty="0">
                <a:latin typeface="Raleway"/>
              </a:rPr>
              <a:t>FPR</a:t>
            </a:r>
            <a:r>
              <a:rPr lang="pt-PT" dirty="0">
                <a:latin typeface="Raleway"/>
              </a:rPr>
              <a:t> – Taxa de falsos positivos, é a proporção das previsões de falsos positivos em comparação com todos os valores que são realmente negativos</a:t>
            </a:r>
          </a:p>
          <a:p>
            <a:endParaRPr lang="pt-PT" dirty="0">
              <a:latin typeface="Raleway"/>
            </a:endParaRPr>
          </a:p>
          <a:p>
            <a:endParaRPr lang="pt-PT" dirty="0">
              <a:latin typeface="Raleway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5775045-6B2F-8306-5B7B-2D7DA48EB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047" y="2314182"/>
            <a:ext cx="1266825" cy="6286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5AF2E12-8CF7-F28E-79D8-B49344CD2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1" y="3852423"/>
            <a:ext cx="11715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657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Métricas de avaliação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7" y="712514"/>
            <a:ext cx="5642334" cy="360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b="1" dirty="0">
                <a:latin typeface="Raleway"/>
              </a:rPr>
              <a:t>Area Under RoC</a:t>
            </a:r>
          </a:p>
          <a:p>
            <a:r>
              <a:rPr lang="pt-PT" dirty="0">
                <a:latin typeface="Raleway"/>
              </a:rPr>
              <a:t>• Tanto o TPR quanto o FPR estão dentro do intervalo [0, 1].</a:t>
            </a:r>
          </a:p>
          <a:p>
            <a:endParaRPr lang="pt-PT" sz="300" dirty="0">
              <a:latin typeface="Raleway"/>
            </a:endParaRPr>
          </a:p>
          <a:p>
            <a:r>
              <a:rPr lang="pt-PT" dirty="0">
                <a:latin typeface="Raleway"/>
              </a:rPr>
              <a:t>• A curva é o TPR vs FPR em diferentes pontos no intervalo [0, 1].</a:t>
            </a:r>
          </a:p>
          <a:p>
            <a:endParaRPr lang="pt-PT" sz="300" dirty="0">
              <a:latin typeface="Raleway"/>
            </a:endParaRPr>
          </a:p>
          <a:p>
            <a:r>
              <a:rPr lang="pt-PT" dirty="0">
                <a:latin typeface="Raleway"/>
              </a:rPr>
              <a:t>• Os modelos de classificação de melhor desempenho terão uma curva semelhante à linha verde no gráfico abaixo.</a:t>
            </a:r>
          </a:p>
          <a:p>
            <a:endParaRPr lang="pt-PT" sz="300" dirty="0">
              <a:latin typeface="Raleway"/>
            </a:endParaRPr>
          </a:p>
          <a:p>
            <a:r>
              <a:rPr lang="pt-PT" dirty="0">
                <a:latin typeface="Raleway"/>
              </a:rPr>
              <a:t>• A linha verde possui a maior área sob a curva.</a:t>
            </a:r>
          </a:p>
          <a:p>
            <a:endParaRPr lang="pt-PT" sz="300" dirty="0">
              <a:latin typeface="Raleway"/>
            </a:endParaRPr>
          </a:p>
          <a:p>
            <a:r>
              <a:rPr lang="pt-PT" dirty="0">
                <a:latin typeface="Raleway"/>
              </a:rPr>
              <a:t>• Quanto maior o AUC, melhor será o desempenho do seu modelo.</a:t>
            </a:r>
          </a:p>
          <a:p>
            <a:endParaRPr lang="pt-PT" sz="300" dirty="0">
              <a:latin typeface="Raleway"/>
            </a:endParaRPr>
          </a:p>
          <a:p>
            <a:r>
              <a:rPr lang="pt-PT" dirty="0">
                <a:latin typeface="Raleway"/>
              </a:rPr>
              <a:t>• Um classificador com precisão de apenas 50–50 não é melhor do que adivinhar aleatoriamente, o que torna o modelo sem valor (linha vermelha).</a:t>
            </a:r>
          </a:p>
          <a:p>
            <a:endParaRPr lang="pt-PT" sz="300" dirty="0">
              <a:latin typeface="Raleway"/>
            </a:endParaRPr>
          </a:p>
          <a:p>
            <a:r>
              <a:rPr lang="pt-PT" dirty="0">
                <a:latin typeface="Raleway"/>
              </a:rPr>
              <a:t>• Interpretação Estatística da AUC: Se temos uma AUC de 0.90, isso significa que a classe positiva tem uma chance de 0.90 de receber um score maior do que da classe negativa.</a:t>
            </a:r>
          </a:p>
          <a:p>
            <a:endParaRPr lang="pt-PT" dirty="0">
              <a:latin typeface="Raleway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7946B7-F499-001C-201B-4D72A2862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0" y="920857"/>
            <a:ext cx="3029864" cy="31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83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M</a:t>
            </a:r>
            <a:r>
              <a:rPr lang="pt-PT" dirty="0"/>
              <a:t>étricas na Prática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19</a:t>
            </a:r>
          </a:p>
        </p:txBody>
      </p:sp>
    </p:spTree>
    <p:extLst>
      <p:ext uri="{BB962C8B-B14F-4D97-AF65-F5344CB8AC3E}">
        <p14:creationId xmlns:p14="http://schemas.microsoft.com/office/powerpoint/2010/main" val="29090638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M</a:t>
            </a:r>
            <a:r>
              <a:rPr lang="pt-PT" dirty="0"/>
              <a:t>étricas - Alunos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20</a:t>
            </a:r>
          </a:p>
        </p:txBody>
      </p:sp>
    </p:spTree>
    <p:extLst>
      <p:ext uri="{BB962C8B-B14F-4D97-AF65-F5344CB8AC3E}">
        <p14:creationId xmlns:p14="http://schemas.microsoft.com/office/powerpoint/2010/main" val="3836382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Exercício Métricas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7" y="712514"/>
            <a:ext cx="8436334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Você receberá uma base referente a empréstimo pessoal, onde a sua variável target será a Personal_Loan.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Faça o treinamento e teste com LogisticRegression e analise cada uma das métricas apresentadas</a:t>
            </a:r>
          </a:p>
          <a:p>
            <a:endParaRPr lang="pt-PT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790276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M</a:t>
            </a:r>
            <a:r>
              <a:rPr lang="pt-PT" dirty="0"/>
              <a:t>étricas - Gabarito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21</a:t>
            </a:r>
          </a:p>
        </p:txBody>
      </p:sp>
    </p:spTree>
    <p:extLst>
      <p:ext uri="{BB962C8B-B14F-4D97-AF65-F5344CB8AC3E}">
        <p14:creationId xmlns:p14="http://schemas.microsoft.com/office/powerpoint/2010/main" val="36729130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pt-PT" dirty="0"/>
              <a:t>Cross Validation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22</a:t>
            </a:r>
          </a:p>
        </p:txBody>
      </p:sp>
    </p:spTree>
    <p:extLst>
      <p:ext uri="{BB962C8B-B14F-4D97-AF65-F5344CB8AC3E}">
        <p14:creationId xmlns:p14="http://schemas.microsoft.com/office/powerpoint/2010/main" val="35648676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Cross Validation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5" y="772050"/>
            <a:ext cx="8610507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É um processo de validação que nos permite acessar a performance do nosso modelo da</a:t>
            </a:r>
          </a:p>
          <a:p>
            <a:r>
              <a:rPr lang="pt-PT" dirty="0">
                <a:latin typeface="Raleway"/>
              </a:rPr>
              <a:t>forma mais confiável possível. Para cada tipo de problema existe uma forma de validação</a:t>
            </a:r>
          </a:p>
          <a:p>
            <a:r>
              <a:rPr lang="pt-PT" dirty="0">
                <a:latin typeface="Raleway"/>
              </a:rPr>
              <a:t>adequado. Entre os tipos mais usados de cross-validation, podemos citar: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Hold-Out Set Validation</a:t>
            </a:r>
          </a:p>
          <a:p>
            <a:r>
              <a:rPr lang="pt-PT" dirty="0">
                <a:latin typeface="Raleway"/>
              </a:rPr>
              <a:t>• Kfold Cross-Validation</a:t>
            </a:r>
          </a:p>
          <a:p>
            <a:r>
              <a:rPr lang="pt-PT" dirty="0">
                <a:latin typeface="Raleway"/>
              </a:rPr>
              <a:t>• Stratified Kfold Cross-Validation</a:t>
            </a:r>
          </a:p>
          <a:p>
            <a:r>
              <a:rPr lang="pt-PT" dirty="0">
                <a:latin typeface="Raleway"/>
              </a:rPr>
              <a:t>• Leave One Out Cross-Validation</a:t>
            </a:r>
          </a:p>
          <a:p>
            <a:endParaRPr lang="pt-PT" dirty="0">
              <a:latin typeface="Raleway"/>
            </a:endParaRP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A técnica Hold-Out, consiste em dividir a base de</a:t>
            </a:r>
          </a:p>
          <a:p>
            <a:r>
              <a:rPr lang="pt-PT" dirty="0">
                <a:latin typeface="Raleway"/>
              </a:rPr>
              <a:t>treinamento em duas partes.</a:t>
            </a:r>
          </a:p>
          <a:p>
            <a:r>
              <a:rPr lang="pt-PT" dirty="0">
                <a:latin typeface="Raleway"/>
              </a:rPr>
              <a:t>• Esse método é muito usado em Séries Temporais e</a:t>
            </a:r>
          </a:p>
          <a:p>
            <a:r>
              <a:rPr lang="pt-PT" dirty="0">
                <a:latin typeface="Raleway"/>
              </a:rPr>
              <a:t>quando a base de dados é muito grande.</a:t>
            </a:r>
          </a:p>
          <a:p>
            <a:r>
              <a:rPr lang="pt-PT" dirty="0">
                <a:latin typeface="Raleway"/>
              </a:rPr>
              <a:t>• Essa técnica muitas vezes também é chamado de</a:t>
            </a:r>
          </a:p>
          <a:p>
            <a:r>
              <a:rPr lang="pt-PT" dirty="0">
                <a:latin typeface="Raleway"/>
              </a:rPr>
              <a:t>conjunto de teste (test) ou conjunto de validação (val).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533D22-13DC-CB93-201B-755AD89A3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034" y="1665117"/>
            <a:ext cx="3328806" cy="264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8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sz="3600" dirty="0"/>
              <a:t>Regressão Logística</a:t>
            </a:r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</a:t>
            </a:r>
          </a:p>
        </p:txBody>
      </p:sp>
    </p:spTree>
    <p:extLst>
      <p:ext uri="{BB962C8B-B14F-4D97-AF65-F5344CB8AC3E}">
        <p14:creationId xmlns:p14="http://schemas.microsoft.com/office/powerpoint/2010/main" val="1597258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Cross Validation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5" y="772050"/>
            <a:ext cx="4894851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• A técnica K Fold, permite que todos os dados façam parte, em algum momento, do conjunto de dados usado no teste do modelo</a:t>
            </a:r>
          </a:p>
          <a:p>
            <a:r>
              <a:rPr lang="pt-PT" dirty="0">
                <a:latin typeface="Raleway"/>
              </a:rPr>
              <a:t>preditivo.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Usamos esse tipo de validação quando</a:t>
            </a:r>
          </a:p>
          <a:p>
            <a:r>
              <a:rPr lang="pt-PT" dirty="0">
                <a:latin typeface="Raleway"/>
              </a:rPr>
              <a:t>nossos dados não são grandes o suficiente</a:t>
            </a:r>
          </a:p>
          <a:p>
            <a:r>
              <a:rPr lang="pt-PT" dirty="0">
                <a:latin typeface="Raleway"/>
              </a:rPr>
              <a:t>para treinar e avaliar o modelo.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O conjunto de dados será dividido em K</a:t>
            </a:r>
          </a:p>
          <a:p>
            <a:r>
              <a:rPr lang="pt-PT" dirty="0">
                <a:latin typeface="Raleway"/>
              </a:rPr>
              <a:t>subconjuntos disjuntos, com alocação</a:t>
            </a:r>
          </a:p>
          <a:p>
            <a:r>
              <a:rPr lang="pt-PT" dirty="0">
                <a:latin typeface="Raleway"/>
              </a:rPr>
              <a:t>aleatória dos exemplares para cada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D80EEF-26A4-A835-BAE3-3C8D41C94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980394"/>
            <a:ext cx="3784600" cy="262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40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Cross Validation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7" y="1628392"/>
            <a:ext cx="421267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• A técnica Leave One Out (LOOCV) é similar</a:t>
            </a:r>
          </a:p>
          <a:p>
            <a:r>
              <a:rPr lang="pt-PT" dirty="0">
                <a:latin typeface="Raleway"/>
              </a:rPr>
              <a:t>ao Hold-Out, o que muda é o LOOCV utiliza</a:t>
            </a:r>
          </a:p>
          <a:p>
            <a:r>
              <a:rPr lang="pt-PT" dirty="0">
                <a:latin typeface="Raleway"/>
              </a:rPr>
              <a:t>somente uma observação na fase de</a:t>
            </a:r>
          </a:p>
          <a:p>
            <a:r>
              <a:rPr lang="pt-PT" dirty="0">
                <a:latin typeface="Raleway"/>
              </a:rPr>
              <a:t>validação.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9DBA7F4-28A8-184B-44EB-45ACD306E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32" y="1151845"/>
            <a:ext cx="4080782" cy="249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53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pt-PT" dirty="0"/>
              <a:t>Tunning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23</a:t>
            </a:r>
          </a:p>
        </p:txBody>
      </p:sp>
    </p:spTree>
    <p:extLst>
      <p:ext uri="{BB962C8B-B14F-4D97-AF65-F5344CB8AC3E}">
        <p14:creationId xmlns:p14="http://schemas.microsoft.com/office/powerpoint/2010/main" val="127446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Tunning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54522" y="808335"/>
            <a:ext cx="8429077" cy="24622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• Já treinamos diversos modelos de aprendizado de máquina para problemas de classificação.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Agora precisamos ajustá-los para melhorar o desempenho desses modelos.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Uma forma de fazer isso seria alterar manualmente os hiperparâmetros até encontrar uma</a:t>
            </a:r>
          </a:p>
          <a:p>
            <a:r>
              <a:rPr lang="pt-PT" dirty="0">
                <a:latin typeface="Raleway"/>
              </a:rPr>
              <a:t>ótima combinação de valores.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Vamos utilizar métodos que busquem a melhor combinação de forma automática ☺</a:t>
            </a:r>
          </a:p>
          <a:p>
            <a:endParaRPr lang="pt-PT" dirty="0">
              <a:latin typeface="Raleway"/>
            </a:endParaRPr>
          </a:p>
          <a:p>
            <a:r>
              <a:rPr lang="pt-PT" b="1" dirty="0">
                <a:latin typeface="Raleway"/>
              </a:rPr>
              <a:t>• Grid Search</a:t>
            </a:r>
          </a:p>
          <a:p>
            <a:r>
              <a:rPr lang="pt-PT" b="1" dirty="0">
                <a:latin typeface="Raleway"/>
              </a:rPr>
              <a:t>• Randomized Search</a:t>
            </a:r>
          </a:p>
        </p:txBody>
      </p:sp>
    </p:spTree>
    <p:extLst>
      <p:ext uri="{BB962C8B-B14F-4D97-AF65-F5344CB8AC3E}">
        <p14:creationId xmlns:p14="http://schemas.microsoft.com/office/powerpoint/2010/main" val="36174327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Tunning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54522" y="808335"/>
            <a:ext cx="8429077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• O Grid Search realiza uma busca dos melhores parâmetros de um modelo sobre um grid</a:t>
            </a:r>
          </a:p>
          <a:p>
            <a:r>
              <a:rPr lang="pt-PT" dirty="0">
                <a:latin typeface="Raleway"/>
              </a:rPr>
              <a:t>pré-definido de parâmetros.</a:t>
            </a:r>
          </a:p>
          <a:p>
            <a:r>
              <a:rPr lang="pt-PT" dirty="0">
                <a:latin typeface="Raleway"/>
              </a:rPr>
              <a:t>• A combinação de melhores parâmetros é escolhida com base na que gera o melhor</a:t>
            </a:r>
          </a:p>
          <a:p>
            <a:r>
              <a:rPr lang="pt-PT" dirty="0">
                <a:latin typeface="Raleway"/>
              </a:rPr>
              <a:t>score.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Cada algoritmo</a:t>
            </a:r>
            <a:endParaRPr lang="pt-PT" b="1" dirty="0">
              <a:latin typeface="Raleway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5EABA2-809B-852F-3802-B0FB45FFB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3" y="2193330"/>
            <a:ext cx="6209393" cy="243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023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Tunning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54522" y="597685"/>
            <a:ext cx="8429077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• Realiza uma busca dos melhores parâmetros de um modelo de forma aleatória utilizando um grid</a:t>
            </a:r>
          </a:p>
          <a:p>
            <a:r>
              <a:rPr lang="pt-PT" dirty="0">
                <a:latin typeface="Raleway"/>
              </a:rPr>
              <a:t>pré-definido de parâmetros.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A quantidade de vezes em que o modelo será treinado e avaliado com a combinação de</a:t>
            </a:r>
          </a:p>
          <a:p>
            <a:r>
              <a:rPr lang="pt-PT" dirty="0">
                <a:latin typeface="Raleway"/>
              </a:rPr>
              <a:t>parâmetros disponível é passada pelo usuário.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Enquanto que no Grid Search todo o espaço de busca será varrido</a:t>
            </a:r>
            <a:endParaRPr lang="pt-PT" b="1" dirty="0">
              <a:latin typeface="Raleway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FA738B7-D65A-273F-9D30-E2FC9C1EB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2298700"/>
            <a:ext cx="72580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360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pt-PT" dirty="0"/>
              <a:t>Tunning na Prática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24</a:t>
            </a:r>
          </a:p>
        </p:txBody>
      </p:sp>
    </p:spTree>
    <p:extLst>
      <p:ext uri="{BB962C8B-B14F-4D97-AF65-F5344CB8AC3E}">
        <p14:creationId xmlns:p14="http://schemas.microsoft.com/office/powerpoint/2010/main" val="37378232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pt-PT" dirty="0"/>
              <a:t>Tunning - Aluno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25</a:t>
            </a:r>
          </a:p>
        </p:txBody>
      </p:sp>
    </p:spTree>
    <p:extLst>
      <p:ext uri="{BB962C8B-B14F-4D97-AF65-F5344CB8AC3E}">
        <p14:creationId xmlns:p14="http://schemas.microsoft.com/office/powerpoint/2010/main" val="3549103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Exercício Tunning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7" y="712514"/>
            <a:ext cx="8436334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Você receberá uma base referente a empréstimo pessoal, onde a sua variável target será a Personal_Loan.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Faça o treinamento e teste com gridSearch em DecisionTreeClassifier e RandomForestClassifier para encontrar os melhores hiperparâmetros</a:t>
            </a:r>
          </a:p>
        </p:txBody>
      </p:sp>
    </p:spTree>
    <p:extLst>
      <p:ext uri="{BB962C8B-B14F-4D97-AF65-F5344CB8AC3E}">
        <p14:creationId xmlns:p14="http://schemas.microsoft.com/office/powerpoint/2010/main" val="4066731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pt-PT" dirty="0"/>
              <a:t>Tunning - Gabarito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26</a:t>
            </a:r>
          </a:p>
        </p:txBody>
      </p:sp>
    </p:spTree>
    <p:extLst>
      <p:ext uri="{BB962C8B-B14F-4D97-AF65-F5344CB8AC3E}">
        <p14:creationId xmlns:p14="http://schemas.microsoft.com/office/powerpoint/2010/main" val="2899739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7" y="106432"/>
            <a:ext cx="3331280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Regressão Logística</a:t>
            </a:r>
            <a:endParaRPr sz="2400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AD014776-12ED-AEB7-0FFB-7BF2BA87A3E5}"/>
              </a:ext>
            </a:extLst>
          </p:cNvPr>
          <p:cNvSpPr txBox="1"/>
          <p:nvPr/>
        </p:nvSpPr>
        <p:spPr>
          <a:xfrm>
            <a:off x="119837" y="791428"/>
            <a:ext cx="8771477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Regressão logística é análoga à regressão linear múltipla, exceto pelo seu resultado seruma resposta categórica.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A regressão logística pode ser utilizada para prever um resultado binário usando a regressão logística binomial, ou pode ser utilizado para prever um resultado com múltiplas classes usando a regressão logística multinominal.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Na Regressão Logística, os valores do conjunto de treinamento são realizados na forma 0 e 1.</a:t>
            </a:r>
          </a:p>
          <a:p>
            <a:r>
              <a:rPr lang="pt-PT" dirty="0">
                <a:latin typeface="Raleway"/>
              </a:rPr>
              <a:t>• Os valores da hipótese são passados pela função sigmoide para restringir os resultados a 0 e 1.</a:t>
            </a:r>
            <a:endParaRPr lang="pt-BR" dirty="0">
              <a:latin typeface="Raleway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F68E9B2-5800-D384-2AF3-3D4832927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459" y="2822753"/>
            <a:ext cx="2825331" cy="193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826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pt-PT" dirty="0"/>
              <a:t>Interpretabilidade - Lime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27</a:t>
            </a:r>
          </a:p>
        </p:txBody>
      </p:sp>
    </p:spTree>
    <p:extLst>
      <p:ext uri="{BB962C8B-B14F-4D97-AF65-F5344CB8AC3E}">
        <p14:creationId xmlns:p14="http://schemas.microsoft.com/office/powerpoint/2010/main" val="32076063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Lime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6" y="597685"/>
            <a:ext cx="8429077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Desenvolvido por pesquisadores da Universidade de Washington para obter maior transparência sobre o que acontece dentro do algoritmo, LIME se tornou um método muito popular na comunidade para explicar os modelos de IA. A figura abaixo é de um gráfico gerado pelo LIME para explicar um modelo.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0214D1-B8F3-F182-2C0B-8084A0D01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042" y="1831190"/>
            <a:ext cx="543877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8138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pt-PT" dirty="0"/>
              <a:t>Interpretabilidade Lime - Prática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28</a:t>
            </a:r>
          </a:p>
        </p:txBody>
      </p:sp>
    </p:spTree>
    <p:extLst>
      <p:ext uri="{BB962C8B-B14F-4D97-AF65-F5344CB8AC3E}">
        <p14:creationId xmlns:p14="http://schemas.microsoft.com/office/powerpoint/2010/main" val="19118644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pt-PT" dirty="0"/>
              <a:t>Interpretabilidade - Shap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29</a:t>
            </a:r>
          </a:p>
        </p:txBody>
      </p:sp>
    </p:spTree>
    <p:extLst>
      <p:ext uri="{BB962C8B-B14F-4D97-AF65-F5344CB8AC3E}">
        <p14:creationId xmlns:p14="http://schemas.microsoft.com/office/powerpoint/2010/main" val="29245671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Shap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6" y="597685"/>
            <a:ext cx="842907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É uma outra ferramenta de interpretabilidade de modelo, assim como o LIME.</a:t>
            </a:r>
          </a:p>
          <a:p>
            <a:r>
              <a:rPr lang="pt-PT" dirty="0">
                <a:latin typeface="Raleway"/>
              </a:rPr>
              <a:t>Ele nos devolve a “contribuição” de cada variável para os preditores.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9B96A1-8065-45EA-5205-52998FC3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533" y="1299028"/>
            <a:ext cx="5156954" cy="338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787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pt-PT" dirty="0"/>
              <a:t>Interpretabilidade Shap - Prática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30</a:t>
            </a:r>
          </a:p>
        </p:txBody>
      </p:sp>
    </p:spTree>
    <p:extLst>
      <p:ext uri="{BB962C8B-B14F-4D97-AF65-F5344CB8AC3E}">
        <p14:creationId xmlns:p14="http://schemas.microsoft.com/office/powerpoint/2010/main" val="14932340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Redes Neurais Artificiais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31</a:t>
            </a:r>
          </a:p>
        </p:txBody>
      </p:sp>
    </p:spTree>
    <p:extLst>
      <p:ext uri="{BB962C8B-B14F-4D97-AF65-F5344CB8AC3E}">
        <p14:creationId xmlns:p14="http://schemas.microsoft.com/office/powerpoint/2010/main" val="32544746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Redes Neurais Artificiais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5" y="772050"/>
            <a:ext cx="8610507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Uma Rede Neural Artificial (RNA) é um modelo computacional que se inspira na forma como as redes neurais biológicas no cérebro humano processam informações, basicamente é uma tentativa de replicar o comportamento dos neurônios do seu cérebro (um monte de neurônios se comunicando).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Pode ser usada para processamento de texto, visão computacional e reconhecimento de voz.</a:t>
            </a:r>
          </a:p>
        </p:txBody>
      </p:sp>
    </p:spTree>
    <p:extLst>
      <p:ext uri="{BB962C8B-B14F-4D97-AF65-F5344CB8AC3E}">
        <p14:creationId xmlns:p14="http://schemas.microsoft.com/office/powerpoint/2010/main" val="31287260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Arquitetura de uma rede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6" y="1185707"/>
            <a:ext cx="861050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b="1" dirty="0">
                <a:latin typeface="Raleway"/>
              </a:rPr>
              <a:t>Entrada</a:t>
            </a:r>
            <a:r>
              <a:rPr lang="pt-PT" dirty="0">
                <a:latin typeface="Raleway"/>
              </a:rPr>
              <a:t>: linha da base de dados</a:t>
            </a:r>
          </a:p>
          <a:p>
            <a:endParaRPr lang="pt-PT" sz="800" dirty="0">
              <a:latin typeface="Raleway"/>
            </a:endParaRPr>
          </a:p>
          <a:p>
            <a:r>
              <a:rPr lang="pt-PT" b="1" dirty="0">
                <a:latin typeface="Raleway"/>
              </a:rPr>
              <a:t>Saída</a:t>
            </a:r>
            <a:r>
              <a:rPr lang="pt-PT" dirty="0">
                <a:latin typeface="Raleway"/>
              </a:rPr>
              <a:t>: previsão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642CE800-03D3-2439-1A02-A33FF1B7380B}"/>
              </a:ext>
            </a:extLst>
          </p:cNvPr>
          <p:cNvSpPr txBox="1"/>
          <p:nvPr/>
        </p:nvSpPr>
        <p:spPr>
          <a:xfrm>
            <a:off x="119836" y="2129135"/>
            <a:ext cx="8610507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b="1" dirty="0">
                <a:latin typeface="Raleway"/>
              </a:rPr>
              <a:t>Neurônios organizados em camadas:</a:t>
            </a:r>
          </a:p>
          <a:p>
            <a:endParaRPr lang="pt-PT" b="1" dirty="0">
              <a:latin typeface="Raleway"/>
            </a:endParaRPr>
          </a:p>
          <a:p>
            <a:r>
              <a:rPr lang="pt-PT" dirty="0">
                <a:latin typeface="Raleway"/>
              </a:rPr>
              <a:t>● Conectam com a próxima camada</a:t>
            </a:r>
          </a:p>
          <a:p>
            <a:r>
              <a:rPr lang="pt-PT" dirty="0">
                <a:latin typeface="Raleway"/>
              </a:rPr>
              <a:t>● Geram uma resposta só (copiada)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F7BA8E-0F4A-5085-AE5C-61B29688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088" y="668427"/>
            <a:ext cx="4270829" cy="294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517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Neurônio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32</a:t>
            </a:r>
          </a:p>
        </p:txBody>
      </p:sp>
    </p:spTree>
    <p:extLst>
      <p:ext uri="{BB962C8B-B14F-4D97-AF65-F5344CB8AC3E}">
        <p14:creationId xmlns:p14="http://schemas.microsoft.com/office/powerpoint/2010/main" val="34931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Tipos de Classificação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3</a:t>
            </a:r>
          </a:p>
        </p:txBody>
      </p:sp>
    </p:spTree>
    <p:extLst>
      <p:ext uri="{BB962C8B-B14F-4D97-AF65-F5344CB8AC3E}">
        <p14:creationId xmlns:p14="http://schemas.microsoft.com/office/powerpoint/2010/main" val="22709892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Neurônio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6" y="668427"/>
            <a:ext cx="861050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b="0" i="1" dirty="0">
                <a:solidFill>
                  <a:srgbClr val="292929"/>
                </a:solidFill>
                <a:effectLst/>
                <a:latin typeface="source-serif-pro"/>
              </a:rPr>
              <a:t>Basicamente é uma regressão múltipla</a:t>
            </a:r>
            <a:endParaRPr lang="pt-PT" dirty="0">
              <a:latin typeface="Raleway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642CE800-03D3-2439-1A02-A33FF1B7380B}"/>
              </a:ext>
            </a:extLst>
          </p:cNvPr>
          <p:cNvSpPr txBox="1"/>
          <p:nvPr/>
        </p:nvSpPr>
        <p:spPr>
          <a:xfrm>
            <a:off x="119837" y="1134906"/>
            <a:ext cx="4945650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b="1" dirty="0">
                <a:latin typeface="Raleway"/>
              </a:rPr>
              <a:t>Entrada</a:t>
            </a:r>
            <a:r>
              <a:rPr lang="pt-PT" dirty="0">
                <a:latin typeface="Raleway"/>
              </a:rPr>
              <a:t>: linha da base de dados ou saída dos neurônios da camada anterior (x)</a:t>
            </a:r>
          </a:p>
          <a:p>
            <a:endParaRPr lang="pt-PT" dirty="0">
              <a:latin typeface="Raleway"/>
            </a:endParaRPr>
          </a:p>
          <a:p>
            <a:r>
              <a:rPr lang="pt-PT" b="1" dirty="0">
                <a:latin typeface="Raleway"/>
              </a:rPr>
              <a:t>Saída</a:t>
            </a:r>
            <a:r>
              <a:rPr lang="pt-PT" dirty="0">
                <a:latin typeface="Raleway"/>
              </a:rPr>
              <a:t>: uma combinação das entradas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● Cada ligação tem um peso (wi)</a:t>
            </a:r>
          </a:p>
          <a:p>
            <a:r>
              <a:rPr lang="pt-PT" dirty="0">
                <a:latin typeface="Raleway"/>
              </a:rPr>
              <a:t>● Cada neurônio tem um bias (b)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A saída do neurônio é igual a: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DD84483-FBE6-2FCF-1A65-B42F67137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57" y="3277374"/>
            <a:ext cx="8265886" cy="116530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DF52950-EF14-DB1C-6563-6D1027EFE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188" y="352058"/>
            <a:ext cx="2981102" cy="26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255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Redes Neurais Profundas</a:t>
            </a:r>
            <a:endParaRPr sz="2400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0065C532-D6A1-DA33-3534-750533338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83" y="895721"/>
            <a:ext cx="4211031" cy="158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CE1DB19-D9E8-E097-6C8B-10307A5ABE8C}"/>
              </a:ext>
            </a:extLst>
          </p:cNvPr>
          <p:cNvSpPr txBox="1"/>
          <p:nvPr/>
        </p:nvSpPr>
        <p:spPr>
          <a:xfrm>
            <a:off x="4956628" y="895721"/>
            <a:ext cx="378097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latin typeface="Raleway"/>
              </a:rPr>
              <a:t>Redes neuronais profundas são capazes de entender padrões e extrair características dos dados sozinha para aprender.</a:t>
            </a:r>
          </a:p>
          <a:p>
            <a:endParaRPr lang="pt-PT" dirty="0">
              <a:latin typeface="Raleway"/>
            </a:endParaRPr>
          </a:p>
          <a:p>
            <a:endParaRPr lang="en-US" dirty="0">
              <a:latin typeface="Raleway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1129D78-65BB-431D-467C-5F82580404D5}"/>
              </a:ext>
            </a:extLst>
          </p:cNvPr>
          <p:cNvSpPr txBox="1"/>
          <p:nvPr/>
        </p:nvSpPr>
        <p:spPr>
          <a:xfrm>
            <a:off x="119836" y="2836967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pt-PT" b="1" dirty="0">
                <a:latin typeface="Raleway"/>
              </a:rPr>
              <a:t>Aplicações</a:t>
            </a: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pt-PT" b="1" dirty="0">
              <a:latin typeface="Raleway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>
                <a:latin typeface="Raleway"/>
              </a:rPr>
              <a:t>Classificação de imagem</a:t>
            </a:r>
          </a:p>
          <a:p>
            <a:pPr algn="ctr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>
                <a:latin typeface="Raleway"/>
              </a:rPr>
              <a:t>Reconhecimento de objeto</a:t>
            </a:r>
          </a:p>
          <a:p>
            <a:pPr algn="ctr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>
                <a:latin typeface="Raleway"/>
              </a:rPr>
              <a:t>Processamento de linguagem Natural</a:t>
            </a:r>
          </a:p>
          <a:p>
            <a:pPr algn="ctr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>
                <a:latin typeface="Raleway"/>
              </a:rPr>
              <a:t>Speech to text</a:t>
            </a:r>
          </a:p>
          <a:p>
            <a:pPr algn="ctr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>
                <a:latin typeface="Raleway"/>
              </a:rPr>
              <a:t>Text to speech</a:t>
            </a:r>
          </a:p>
        </p:txBody>
      </p:sp>
    </p:spTree>
    <p:extLst>
      <p:ext uri="{BB962C8B-B14F-4D97-AF65-F5344CB8AC3E}">
        <p14:creationId xmlns:p14="http://schemas.microsoft.com/office/powerpoint/2010/main" val="29321082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Função de Ativação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33</a:t>
            </a:r>
          </a:p>
        </p:txBody>
      </p:sp>
    </p:spTree>
    <p:extLst>
      <p:ext uri="{BB962C8B-B14F-4D97-AF65-F5344CB8AC3E}">
        <p14:creationId xmlns:p14="http://schemas.microsoft.com/office/powerpoint/2010/main" val="24994163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Função de ativação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85150" y="2617810"/>
            <a:ext cx="189764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600" b="1" dirty="0">
                <a:latin typeface="Raleway"/>
              </a:rPr>
              <a:t>Step Function: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9FE19AAB-BFBE-0496-A3FC-127897363252}"/>
              </a:ext>
            </a:extLst>
          </p:cNvPr>
          <p:cNvSpPr txBox="1"/>
          <p:nvPr/>
        </p:nvSpPr>
        <p:spPr>
          <a:xfrm>
            <a:off x="185150" y="622178"/>
            <a:ext cx="861050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E a função que se aplica a soma ponderada feita pelo neuronio: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0AF649-A656-302B-74C4-9D09713BF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12" y="929955"/>
            <a:ext cx="2847975" cy="13716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A525FD9-C356-918C-675A-8D86C4B66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661" y="2617810"/>
            <a:ext cx="4325484" cy="212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055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Função de ativação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6" y="665639"/>
            <a:ext cx="210810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600" b="1" dirty="0">
                <a:latin typeface="Raleway"/>
              </a:rPr>
              <a:t>Sigmoid Function: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DBBEC52-1A87-F1DC-70E1-0DDFD6BDE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14" y="1161143"/>
            <a:ext cx="2850079" cy="1959429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CF002DC8-1E87-12BD-2B93-BC17BECA7EF6}"/>
              </a:ext>
            </a:extLst>
          </p:cNvPr>
          <p:cNvSpPr txBox="1"/>
          <p:nvPr/>
        </p:nvSpPr>
        <p:spPr>
          <a:xfrm>
            <a:off x="3755665" y="1161143"/>
            <a:ext cx="4945650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Raleway"/>
              </a:rPr>
              <a:t>Função não 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latin typeface="Ralewa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Raleway"/>
              </a:rPr>
              <a:t>e = constante de Euler 2,718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latin typeface="Ralewa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Raleway"/>
              </a:rPr>
              <a:t>x = derivada da saída do neurônio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latin typeface="Ralewa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latin typeface="Raleway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17DF583-99B9-AB9B-E13F-F87101020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74" y="3466420"/>
            <a:ext cx="2289357" cy="117936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98F300F-127D-9B90-77A3-3A05946C6E1E}"/>
              </a:ext>
            </a:extLst>
          </p:cNvPr>
          <p:cNvSpPr txBox="1"/>
          <p:nvPr/>
        </p:nvSpPr>
        <p:spPr>
          <a:xfrm>
            <a:off x="3755665" y="2907843"/>
            <a:ext cx="51598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Raleway"/>
              </a:rPr>
              <a:t>Exemplo: 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Imagem classificada como criança: </a:t>
            </a:r>
          </a:p>
          <a:p>
            <a:r>
              <a:rPr lang="pt-PT" dirty="0">
                <a:latin typeface="Raleway"/>
              </a:rPr>
              <a:t>Criança = 0.9</a:t>
            </a:r>
          </a:p>
          <a:p>
            <a:r>
              <a:rPr lang="pt-PT" dirty="0">
                <a:latin typeface="Raleway"/>
              </a:rPr>
              <a:t>Adulto = 0.3</a:t>
            </a:r>
          </a:p>
          <a:p>
            <a:r>
              <a:rPr lang="pt-PT" dirty="0">
                <a:latin typeface="Raleway"/>
              </a:rPr>
              <a:t>Idoso = 0.1</a:t>
            </a:r>
          </a:p>
          <a:p>
            <a:r>
              <a:rPr lang="pt-PT" dirty="0">
                <a:latin typeface="Raleway"/>
              </a:rPr>
              <a:t>(1,0,0)</a:t>
            </a:r>
            <a:endParaRPr lang="en-US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6238764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Treinamento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34</a:t>
            </a:r>
          </a:p>
        </p:txBody>
      </p:sp>
    </p:spTree>
    <p:extLst>
      <p:ext uri="{BB962C8B-B14F-4D97-AF65-F5344CB8AC3E}">
        <p14:creationId xmlns:p14="http://schemas.microsoft.com/office/powerpoint/2010/main" val="27724449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Treinamento</a:t>
            </a:r>
            <a:endParaRPr sz="24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75A2AAF-C4DB-528B-69F9-1F87C7A1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7" y="828221"/>
            <a:ext cx="3768499" cy="155937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3B67379-4377-A893-DC3F-5A87BFE204D6}"/>
              </a:ext>
            </a:extLst>
          </p:cNvPr>
          <p:cNvSpPr txBox="1"/>
          <p:nvPr/>
        </p:nvSpPr>
        <p:spPr>
          <a:xfrm>
            <a:off x="119836" y="2571750"/>
            <a:ext cx="3955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Raleway"/>
              </a:rPr>
              <a:t>Cada vez que o neurônio, tem a resposta, é calculada a função Custo, que é o quanto ele errou da realidade.</a:t>
            </a:r>
            <a:endParaRPr lang="en-US" dirty="0">
              <a:latin typeface="Raleway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73AC550-CB54-552B-674C-5A39D3EFE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7" y="3459355"/>
            <a:ext cx="4392839" cy="122530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DA3D793-E35A-0686-B343-6CD739D8CC60}"/>
              </a:ext>
            </a:extLst>
          </p:cNvPr>
          <p:cNvSpPr txBox="1"/>
          <p:nvPr/>
        </p:nvSpPr>
        <p:spPr>
          <a:xfrm>
            <a:off x="4666343" y="3879396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Raleway"/>
              </a:defRPr>
            </a:lvl1pPr>
          </a:lstStyle>
          <a:p>
            <a:r>
              <a:rPr lang="pt-PT" dirty="0"/>
              <a:t>MSE = média da ((classificação correta — valor que foi classificado pelo nosso neuronio)²)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037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Gradiente Descendente</a:t>
            </a:r>
            <a:endParaRPr sz="24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3B67379-4377-A893-DC3F-5A87BFE204D6}"/>
              </a:ext>
            </a:extLst>
          </p:cNvPr>
          <p:cNvSpPr txBox="1"/>
          <p:nvPr/>
        </p:nvSpPr>
        <p:spPr>
          <a:xfrm>
            <a:off x="119836" y="597685"/>
            <a:ext cx="7816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Raleway"/>
              </a:rPr>
              <a:t>Muda o peso pouco a pouco até que tenhamos um mínimo (um valor que a predição esteja muito perto da saída correta)</a:t>
            </a:r>
            <a:endParaRPr lang="en-US" dirty="0">
              <a:latin typeface="Raleway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B1A048E-0969-8747-64C6-ACBDC3A2A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86" y="1325385"/>
            <a:ext cx="6364514" cy="57354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3C815D4-2983-1632-EDDC-CA4531AD955A}"/>
              </a:ext>
            </a:extLst>
          </p:cNvPr>
          <p:cNvSpPr txBox="1"/>
          <p:nvPr/>
        </p:nvSpPr>
        <p:spPr>
          <a:xfrm>
            <a:off x="119836" y="2103411"/>
            <a:ext cx="78169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Raleway"/>
              </a:defRPr>
            </a:lvl1pPr>
          </a:lstStyle>
          <a:p>
            <a:r>
              <a:rPr lang="pt-PT" b="1" dirty="0"/>
              <a:t>Peso n </a:t>
            </a:r>
            <a:r>
              <a:rPr lang="pt-PT" dirty="0"/>
              <a:t>= peso atual;</a:t>
            </a:r>
          </a:p>
          <a:p>
            <a:r>
              <a:rPr lang="pt-PT" b="1" dirty="0"/>
              <a:t>Momento</a:t>
            </a:r>
            <a:r>
              <a:rPr lang="pt-PT" dirty="0"/>
              <a:t> = Responsável por escapar de mínimos locais, e o que são mínimos locais? só pra dar um brief, mínimos locais são valores aos quais seu algoritmo ficara tendencioso a usa-los, então pode ser que seu algoritmo sempre fique atualizando os pesos com os mesmos valores e esses valores nem sempre são os corretos.</a:t>
            </a:r>
          </a:p>
          <a:p>
            <a:endParaRPr lang="pt-PT" dirty="0"/>
          </a:p>
          <a:p>
            <a:r>
              <a:rPr lang="pt-PT" b="1" dirty="0"/>
              <a:t>Entrada</a:t>
            </a:r>
            <a:r>
              <a:rPr lang="pt-PT" dirty="0"/>
              <a:t> = valor do resultado do neurônio (sum(x.w+b))</a:t>
            </a:r>
          </a:p>
          <a:p>
            <a:endParaRPr lang="pt-PT" dirty="0"/>
          </a:p>
          <a:p>
            <a:r>
              <a:rPr lang="pt-PT" b="1" dirty="0"/>
              <a:t>Delta</a:t>
            </a:r>
            <a:r>
              <a:rPr lang="pt-PT" dirty="0"/>
              <a:t> = Derivada do valor da função de ativação(Sigmoid)</a:t>
            </a:r>
          </a:p>
          <a:p>
            <a:endParaRPr lang="pt-PT" dirty="0"/>
          </a:p>
          <a:p>
            <a:r>
              <a:rPr lang="pt-PT" b="1" dirty="0"/>
              <a:t>Taxa de aprendizado</a:t>
            </a:r>
            <a:r>
              <a:rPr lang="pt-PT" dirty="0"/>
              <a:t>= A taxa de aprendizado, ou learning rate define o quão rápido nosso algorítimo irá aprender, ele segui o mesmo principio do momento</a:t>
            </a:r>
          </a:p>
        </p:txBody>
      </p:sp>
    </p:spTree>
    <p:extLst>
      <p:ext uri="{BB962C8B-B14F-4D97-AF65-F5344CB8AC3E}">
        <p14:creationId xmlns:p14="http://schemas.microsoft.com/office/powerpoint/2010/main" val="35488457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Redes Neurais - Prática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35</a:t>
            </a:r>
          </a:p>
        </p:txBody>
      </p:sp>
    </p:spTree>
    <p:extLst>
      <p:ext uri="{BB962C8B-B14F-4D97-AF65-F5344CB8AC3E}">
        <p14:creationId xmlns:p14="http://schemas.microsoft.com/office/powerpoint/2010/main" val="1737496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Redes Neurais - Aluno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36</a:t>
            </a:r>
          </a:p>
        </p:txBody>
      </p:sp>
    </p:spTree>
    <p:extLst>
      <p:ext uri="{BB962C8B-B14F-4D97-AF65-F5344CB8AC3E}">
        <p14:creationId xmlns:p14="http://schemas.microsoft.com/office/powerpoint/2010/main" val="333146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7" y="106432"/>
            <a:ext cx="3331280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Tipos de classificação</a:t>
            </a:r>
            <a:endParaRPr sz="2400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AD014776-12ED-AEB7-0FFB-7BF2BA87A3E5}"/>
              </a:ext>
            </a:extLst>
          </p:cNvPr>
          <p:cNvSpPr txBox="1"/>
          <p:nvPr/>
        </p:nvSpPr>
        <p:spPr>
          <a:xfrm>
            <a:off x="1812864" y="791428"/>
            <a:ext cx="93244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b="1" dirty="0">
                <a:latin typeface="Raleway"/>
              </a:rPr>
              <a:t>Binária</a:t>
            </a:r>
            <a:endParaRPr lang="pt-BR" b="1" dirty="0">
              <a:latin typeface="Raleway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02AC03F2-464B-D6D7-5D1F-BF42D801A95E}"/>
              </a:ext>
            </a:extLst>
          </p:cNvPr>
          <p:cNvSpPr txBox="1"/>
          <p:nvPr/>
        </p:nvSpPr>
        <p:spPr>
          <a:xfrm>
            <a:off x="1243178" y="1292948"/>
            <a:ext cx="207181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dirty="0">
                <a:latin typeface="Raleway"/>
              </a:rPr>
              <a:t>Indicada para tarefas de classificação que tenham duas classes.</a:t>
            </a:r>
            <a:endParaRPr lang="pt-BR" dirty="0">
              <a:latin typeface="Raleway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A87736-B0D6-A9B6-F0CF-8DC896B22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47" t="20463" r="13367" b="21689"/>
          <a:stretch/>
        </p:blipFill>
        <p:spPr>
          <a:xfrm>
            <a:off x="1107060" y="2280560"/>
            <a:ext cx="2344057" cy="892629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3E50921-B9FF-2F82-72A5-B0A635DFDCB1}"/>
              </a:ext>
            </a:extLst>
          </p:cNvPr>
          <p:cNvCxnSpPr/>
          <p:nvPr/>
        </p:nvCxnSpPr>
        <p:spPr>
          <a:xfrm>
            <a:off x="4572000" y="791428"/>
            <a:ext cx="0" cy="367171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4">
            <a:extLst>
              <a:ext uri="{FF2B5EF4-FFF2-40B4-BE49-F238E27FC236}">
                <a16:creationId xmlns:a16="http://schemas.microsoft.com/office/drawing/2014/main" id="{B4F1426B-59D1-7762-5B94-4371EEF6206C}"/>
              </a:ext>
            </a:extLst>
          </p:cNvPr>
          <p:cNvSpPr txBox="1"/>
          <p:nvPr/>
        </p:nvSpPr>
        <p:spPr>
          <a:xfrm>
            <a:off x="5994399" y="791428"/>
            <a:ext cx="16272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b="1" dirty="0">
                <a:latin typeface="Raleway"/>
              </a:rPr>
              <a:t>Multiclasses</a:t>
            </a:r>
            <a:endParaRPr lang="pt-BR" b="1" dirty="0">
              <a:latin typeface="Raleway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818D2CF2-087D-F7D5-3A8C-F5FF18B22E96}"/>
              </a:ext>
            </a:extLst>
          </p:cNvPr>
          <p:cNvSpPr txBox="1"/>
          <p:nvPr/>
        </p:nvSpPr>
        <p:spPr>
          <a:xfrm>
            <a:off x="5270872" y="1292948"/>
            <a:ext cx="307432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dirty="0">
                <a:latin typeface="Raleway"/>
              </a:rPr>
              <a:t>Indicada para tarefas de classificação que tenham mais do</a:t>
            </a:r>
          </a:p>
          <a:p>
            <a:pPr algn="ctr"/>
            <a:r>
              <a:rPr lang="pt-PT" dirty="0">
                <a:latin typeface="Raleway"/>
              </a:rPr>
              <a:t>que duas classes e somente uma deve ser predita.</a:t>
            </a:r>
            <a:endParaRPr lang="pt-BR" dirty="0">
              <a:latin typeface="Raleway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3A76578-218D-261D-264E-C3F0C27FFC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5" t="6909" r="3108" b="3082"/>
          <a:stretch/>
        </p:blipFill>
        <p:spPr>
          <a:xfrm>
            <a:off x="5900056" y="2440798"/>
            <a:ext cx="1865087" cy="208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488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Exercício Redes Neurais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7" y="712514"/>
            <a:ext cx="8436334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Você receberá uma base referente a churn, onde a sua variável target será a Churn.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Faça o treinamento e use a ativação Logistic a analise a saída de acurácia</a:t>
            </a:r>
          </a:p>
        </p:txBody>
      </p:sp>
    </p:spTree>
    <p:extLst>
      <p:ext uri="{BB962C8B-B14F-4D97-AF65-F5344CB8AC3E}">
        <p14:creationId xmlns:p14="http://schemas.microsoft.com/office/powerpoint/2010/main" val="38514844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Redes Neurais - Gabarito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37</a:t>
            </a:r>
          </a:p>
        </p:txBody>
      </p:sp>
    </p:spTree>
    <p:extLst>
      <p:ext uri="{BB962C8B-B14F-4D97-AF65-F5344CB8AC3E}">
        <p14:creationId xmlns:p14="http://schemas.microsoft.com/office/powerpoint/2010/main" val="30334645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Case - Explicação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38</a:t>
            </a:r>
          </a:p>
        </p:txBody>
      </p:sp>
    </p:spTree>
    <p:extLst>
      <p:ext uri="{BB962C8B-B14F-4D97-AF65-F5344CB8AC3E}">
        <p14:creationId xmlns:p14="http://schemas.microsoft.com/office/powerpoint/2010/main" val="4532495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19836" y="106432"/>
            <a:ext cx="4009477" cy="49125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Case final de classificação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DC8F-0F98-5477-BA6B-24ABF1963492}"/>
              </a:ext>
            </a:extLst>
          </p:cNvPr>
          <p:cNvSpPr txBox="1"/>
          <p:nvPr/>
        </p:nvSpPr>
        <p:spPr>
          <a:xfrm>
            <a:off x="119837" y="712514"/>
            <a:ext cx="8436334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Novamente vocês trabalharão com um problema de Churn, muito utilizado no mercado.</a:t>
            </a:r>
          </a:p>
          <a:p>
            <a:r>
              <a:rPr lang="pt-PT" dirty="0">
                <a:latin typeface="Raleway"/>
              </a:rPr>
              <a:t>Para isso, faça seguindo o CrispDM, a etapa de entendimento das variáveis, entendimento dos dados, descritiva, exploratória, escolha modelos de classificação, façam tunning sobre os resultados e qual deles vocês implementariam.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Boa sorte!</a:t>
            </a:r>
          </a:p>
        </p:txBody>
      </p:sp>
    </p:spTree>
    <p:extLst>
      <p:ext uri="{BB962C8B-B14F-4D97-AF65-F5344CB8AC3E}">
        <p14:creationId xmlns:p14="http://schemas.microsoft.com/office/powerpoint/2010/main" val="14708489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Case - Gabarito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39</a:t>
            </a:r>
          </a:p>
        </p:txBody>
      </p:sp>
    </p:spTree>
    <p:extLst>
      <p:ext uri="{BB962C8B-B14F-4D97-AF65-F5344CB8AC3E}">
        <p14:creationId xmlns:p14="http://schemas.microsoft.com/office/powerpoint/2010/main" val="3730118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Encerramento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40</a:t>
            </a:r>
          </a:p>
        </p:txBody>
      </p:sp>
    </p:spTree>
    <p:extLst>
      <p:ext uri="{BB962C8B-B14F-4D97-AF65-F5344CB8AC3E}">
        <p14:creationId xmlns:p14="http://schemas.microsoft.com/office/powerpoint/2010/main" val="25637375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icial Slides DNC 2022">
  <a:themeElements>
    <a:clrScheme name="Office">
      <a:dk1>
        <a:srgbClr val="303030"/>
      </a:dk1>
      <a:lt1>
        <a:srgbClr val="EFEBE4"/>
      </a:lt1>
      <a:dk2>
        <a:srgbClr val="303030"/>
      </a:dk2>
      <a:lt2>
        <a:srgbClr val="EFEBE4"/>
      </a:lt2>
      <a:accent1>
        <a:srgbClr val="0C70F2"/>
      </a:accent1>
      <a:accent2>
        <a:srgbClr val="00D7EE"/>
      </a:accent2>
      <a:accent3>
        <a:srgbClr val="00ABFF"/>
      </a:accent3>
      <a:accent4>
        <a:srgbClr val="FFC000"/>
      </a:accent4>
      <a:accent5>
        <a:srgbClr val="FF8D00"/>
      </a:accent5>
      <a:accent6>
        <a:srgbClr val="70AD47"/>
      </a:accent6>
      <a:hlink>
        <a:srgbClr val="0C70F2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16567</TotalTime>
  <Words>3599</Words>
  <Application>Microsoft Office PowerPoint</Application>
  <PresentationFormat>Apresentação na tela (16:9)</PresentationFormat>
  <Paragraphs>523</Paragraphs>
  <Slides>95</Slides>
  <Notes>95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95</vt:i4>
      </vt:variant>
    </vt:vector>
  </HeadingPairs>
  <TitlesOfParts>
    <vt:vector size="106" baseType="lpstr">
      <vt:lpstr>Raleway</vt:lpstr>
      <vt:lpstr>Raleway SemiBold</vt:lpstr>
      <vt:lpstr>source-serif-pro</vt:lpstr>
      <vt:lpstr>Montserrat Black</vt:lpstr>
      <vt:lpstr>Montserrat</vt:lpstr>
      <vt:lpstr>Raleway ExtraBold</vt:lpstr>
      <vt:lpstr>Raleway Medium</vt:lpstr>
      <vt:lpstr>Raleway Black</vt:lpstr>
      <vt:lpstr>Arial</vt:lpstr>
      <vt:lpstr>Calibri</vt:lpstr>
      <vt:lpstr>Tema Oficial Slides DNC 2022</vt:lpstr>
      <vt:lpstr>Classificação</vt:lpstr>
      <vt:lpstr>Alexsandro Pompeu</vt:lpstr>
      <vt:lpstr>Introdução à Classificação</vt:lpstr>
      <vt:lpstr>O que é um modelo de classificação?</vt:lpstr>
      <vt:lpstr>Onde eu uso o modelo de classificação?</vt:lpstr>
      <vt:lpstr>Regressão Logística</vt:lpstr>
      <vt:lpstr>Regressão Logística</vt:lpstr>
      <vt:lpstr>Tipos de Classificação</vt:lpstr>
      <vt:lpstr>Tipos de classificação</vt:lpstr>
      <vt:lpstr>Regressão Logística na Prática</vt:lpstr>
      <vt:lpstr>Regressão Logística na Prática - Aluno</vt:lpstr>
      <vt:lpstr>Exercício</vt:lpstr>
      <vt:lpstr>Regressão Logística na Prática – Aluno Gabarito</vt:lpstr>
      <vt:lpstr>O que aprendemos até aqui</vt:lpstr>
      <vt:lpstr>Árvore de Decisão</vt:lpstr>
      <vt:lpstr>Árvore de decisão</vt:lpstr>
      <vt:lpstr>Estrutura de Árvore de Decisão</vt:lpstr>
      <vt:lpstr>Árvore de decisão</vt:lpstr>
      <vt:lpstr>Árvore de decisão</vt:lpstr>
      <vt:lpstr>Árvore de decisão</vt:lpstr>
      <vt:lpstr>Árvore de decisão</vt:lpstr>
      <vt:lpstr>Árvore de decisão</vt:lpstr>
      <vt:lpstr>Árvore de decisão</vt:lpstr>
      <vt:lpstr>Árvore de decisão</vt:lpstr>
      <vt:lpstr>Aula Prática - Árvore de Decisão</vt:lpstr>
      <vt:lpstr>Aluno - Árvore de Decisão</vt:lpstr>
      <vt:lpstr>Árvore de decisão</vt:lpstr>
      <vt:lpstr>Gabarito - Árvore de Decisão</vt:lpstr>
      <vt:lpstr>O que aprendemos - Árvore de Decisão</vt:lpstr>
      <vt:lpstr>KNN – Teórico</vt:lpstr>
      <vt:lpstr>KNN - K Nearest Neighbors</vt:lpstr>
      <vt:lpstr>KNN - K Nearest Neighbors</vt:lpstr>
      <vt:lpstr>KNN - K Nearest Neighbors</vt:lpstr>
      <vt:lpstr>KNN - K Nearest Neighbors</vt:lpstr>
      <vt:lpstr>KNN – Prático</vt:lpstr>
      <vt:lpstr>Máquina de Vetores de Suporte</vt:lpstr>
      <vt:lpstr>SVM</vt:lpstr>
      <vt:lpstr>SVM</vt:lpstr>
      <vt:lpstr>SVM</vt:lpstr>
      <vt:lpstr>Aula prática - Máquina de Vetores de Suporte</vt:lpstr>
      <vt:lpstr>Métricas</vt:lpstr>
      <vt:lpstr>Métricas de avaliação</vt:lpstr>
      <vt:lpstr>Métricas de avaliação</vt:lpstr>
      <vt:lpstr>Métricas de avaliação</vt:lpstr>
      <vt:lpstr>Métricas de avaliação</vt:lpstr>
      <vt:lpstr>Métricas de avaliação</vt:lpstr>
      <vt:lpstr>Métricas de avaliação</vt:lpstr>
      <vt:lpstr>Métricas de avaliação</vt:lpstr>
      <vt:lpstr>Métricas de avaliação</vt:lpstr>
      <vt:lpstr>Métricas de avaliação</vt:lpstr>
      <vt:lpstr>Métricas de avaliação</vt:lpstr>
      <vt:lpstr>Métricas de avaliação</vt:lpstr>
      <vt:lpstr>Métricas de avaliação</vt:lpstr>
      <vt:lpstr>Métricas na Prática</vt:lpstr>
      <vt:lpstr>Métricas - Alunos</vt:lpstr>
      <vt:lpstr>Exercício Métricas</vt:lpstr>
      <vt:lpstr>Métricas - Gabarito</vt:lpstr>
      <vt:lpstr>Cross Validation</vt:lpstr>
      <vt:lpstr>Cross Validation</vt:lpstr>
      <vt:lpstr>Cross Validation</vt:lpstr>
      <vt:lpstr>Cross Validation</vt:lpstr>
      <vt:lpstr>Tunning</vt:lpstr>
      <vt:lpstr>Tunning</vt:lpstr>
      <vt:lpstr>Tunning</vt:lpstr>
      <vt:lpstr>Tunning</vt:lpstr>
      <vt:lpstr>Tunning na Prática</vt:lpstr>
      <vt:lpstr>Tunning - Aluno</vt:lpstr>
      <vt:lpstr>Exercício Tunning</vt:lpstr>
      <vt:lpstr>Tunning - Gabarito</vt:lpstr>
      <vt:lpstr>Interpretabilidade - Lime</vt:lpstr>
      <vt:lpstr>Lime</vt:lpstr>
      <vt:lpstr>Interpretabilidade Lime - Prática</vt:lpstr>
      <vt:lpstr>Interpretabilidade - Shap</vt:lpstr>
      <vt:lpstr>Shap</vt:lpstr>
      <vt:lpstr>Interpretabilidade Shap - Prática</vt:lpstr>
      <vt:lpstr>Redes Neurais Artificiais</vt:lpstr>
      <vt:lpstr>Redes Neurais Artificiais</vt:lpstr>
      <vt:lpstr>Arquitetura de uma rede</vt:lpstr>
      <vt:lpstr>Neurônio</vt:lpstr>
      <vt:lpstr>Neurônio</vt:lpstr>
      <vt:lpstr>Redes Neurais Profundas</vt:lpstr>
      <vt:lpstr>Função de Ativação</vt:lpstr>
      <vt:lpstr>Função de ativação</vt:lpstr>
      <vt:lpstr>Função de ativação</vt:lpstr>
      <vt:lpstr>Treinamento</vt:lpstr>
      <vt:lpstr>Treinamento</vt:lpstr>
      <vt:lpstr>Gradiente Descendente</vt:lpstr>
      <vt:lpstr>Redes Neurais - Prática</vt:lpstr>
      <vt:lpstr>Redes Neurais - Aluno</vt:lpstr>
      <vt:lpstr>Exercício Redes Neurais</vt:lpstr>
      <vt:lpstr>Redes Neurais - Gabarito</vt:lpstr>
      <vt:lpstr>Case - Explicação</vt:lpstr>
      <vt:lpstr>Case final de classificação</vt:lpstr>
      <vt:lpstr>Case - Gabarito</vt:lpstr>
      <vt:lpstr>Encerramento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Git</dc:title>
  <dc:creator>User01</dc:creator>
  <cp:lastModifiedBy>Alexsandro Araujo Pompeu</cp:lastModifiedBy>
  <cp:revision>243</cp:revision>
  <dcterms:modified xsi:type="dcterms:W3CDTF">2022-11-17T09:15:54Z</dcterms:modified>
</cp:coreProperties>
</file>